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5"/>
  </p:handoutMasterIdLst>
  <p:sldIdLst>
    <p:sldId id="256" r:id="rId3"/>
    <p:sldId id="257" r:id="rId5"/>
    <p:sldId id="258" r:id="rId6"/>
    <p:sldId id="297" r:id="rId7"/>
    <p:sldId id="296" r:id="rId8"/>
    <p:sldId id="259" r:id="rId9"/>
    <p:sldId id="260" r:id="rId10"/>
    <p:sldId id="261" r:id="rId11"/>
    <p:sldId id="262" r:id="rId12"/>
    <p:sldId id="263" r:id="rId13"/>
    <p:sldId id="264" r:id="rId14"/>
    <p:sldId id="265" r:id="rId15"/>
    <p:sldId id="298"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295" r:id="rId73"/>
    <p:sldId id="357" r:id="rId74"/>
    <p:sldId id="358" r:id="rId75"/>
    <p:sldId id="326" r:id="rId76"/>
    <p:sldId id="327" r:id="rId77"/>
    <p:sldId id="328"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6" r:id="rId94"/>
    <p:sldId id="347" r:id="rId95"/>
    <p:sldId id="348" r:id="rId96"/>
    <p:sldId id="349" r:id="rId97"/>
    <p:sldId id="350" r:id="rId98"/>
    <p:sldId id="351" r:id="rId99"/>
    <p:sldId id="352" r:id="rId100"/>
    <p:sldId id="353" r:id="rId101"/>
    <p:sldId id="355" r:id="rId102"/>
    <p:sldId id="345" r:id="rId103"/>
    <p:sldId id="356" r:id="rId104"/>
  </p:sldIdLst>
  <p:sldSz cx="12192000" cy="6858000"/>
  <p:notesSz cx="6797675" cy="9926955"/>
  <p:defaultTextStyle>
    <a:defPPr>
      <a:defRPr lang="zh-TW"/>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8" d="100"/>
          <a:sy n="68" d="100"/>
        </p:scale>
        <p:origin x="-1446" y="-96"/>
      </p:cViewPr>
      <p:guideLst>
        <p:guide orient="horz" pos="2160"/>
        <p:guide pos="384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9506"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p>
            <a:pPr lvl="0" eaLnBrk="1" hangingPunct="1"/>
            <a:endParaRPr lang="en-US" altLang="zh-TW" sz="1200" dirty="0"/>
          </a:p>
        </p:txBody>
      </p:sp>
      <p:sp>
        <p:nvSpPr>
          <p:cNvPr id="149507" name="Rectangle 3"/>
          <p:cNvSpPr>
            <a:spLocks noGrp="1" noChangeArrowheads="1"/>
          </p:cNvSpPr>
          <p:nvPr>
            <p:ph type="dt" sz="quarter"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p>
            <a:pPr lvl="0" algn="r" eaLnBrk="1" hangingPunct="1"/>
            <a:endParaRPr lang="en-US" altLang="zh-TW" sz="1200" dirty="0"/>
          </a:p>
        </p:txBody>
      </p:sp>
      <p:sp>
        <p:nvSpPr>
          <p:cNvPr id="149508" name="Rectangle 4"/>
          <p:cNvSpPr>
            <a:spLocks noGrp="1" noChangeArrowheads="1"/>
          </p:cNvSpPr>
          <p:nvPr>
            <p:ph type="ftr" sz="quarter" idx="2"/>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p>
            <a:pPr lvl="0" eaLnBrk="1" hangingPunct="1"/>
            <a:endParaRPr lang="en-US" altLang="zh-TW" sz="1200" dirty="0"/>
          </a:p>
        </p:txBody>
      </p:sp>
      <p:sp>
        <p:nvSpPr>
          <p:cNvPr id="149509" name="Rectangle 5"/>
          <p:cNvSpPr>
            <a:spLocks noGrp="1" noChangeArrowheads="1"/>
          </p:cNvSpPr>
          <p:nvPr>
            <p:ph type="sldNum" sz="quarter" idx="3"/>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TW" sz="1200" dirty="0"/>
            </a:fld>
            <a:endParaRPr lang="en-US" altLang="zh-TW"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155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p>
            <a:pPr lvl="0" eaLnBrk="1" hangingPunct="1"/>
            <a:endParaRPr lang="en-US" altLang="zh-TW" sz="1200" dirty="0"/>
          </a:p>
        </p:txBody>
      </p:sp>
      <p:sp>
        <p:nvSpPr>
          <p:cNvPr id="151555"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p>
            <a:pPr lvl="0" algn="r" eaLnBrk="1" hangingPunct="1"/>
            <a:endParaRPr lang="en-US" altLang="zh-TW" sz="1200" dirty="0"/>
          </a:p>
        </p:txBody>
      </p:sp>
      <p:sp>
        <p:nvSpPr>
          <p:cNvPr id="105476" name="Rectangle 4"/>
          <p:cNvSpPr>
            <a:spLocks noRot="1" noTextEdit="1"/>
          </p:cNvSpPr>
          <p:nvPr>
            <p:ph type="sldImg" idx="2"/>
          </p:nvPr>
        </p:nvSpPr>
        <p:spPr>
          <a:xfrm>
            <a:off x="89783" y="744538"/>
            <a:ext cx="6618110" cy="3722687"/>
          </a:xfrm>
          <a:prstGeom prst="rect">
            <a:avLst/>
          </a:prstGeom>
          <a:noFill/>
          <a:ln w="9525" cap="flat" cmpd="sng">
            <a:solidFill>
              <a:srgbClr val="000000"/>
            </a:solidFill>
            <a:prstDash val="solid"/>
            <a:miter/>
            <a:headEnd type="none" w="med" len="med"/>
            <a:tailEnd type="none" w="med" len="med"/>
          </a:ln>
        </p:spPr>
      </p:sp>
      <p:sp>
        <p:nvSpPr>
          <p:cNvPr id="151557"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p>
            <a:pPr lvl="0"/>
            <a:r>
              <a:rPr lang="zh-TW" altLang="en-US" dirty="0"/>
              <a:t>按一下以編輯母片</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
        <p:nvSpPr>
          <p:cNvPr id="151558"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p>
            <a:pPr lvl="0" eaLnBrk="1" hangingPunct="1"/>
            <a:endParaRPr lang="en-US" altLang="zh-TW" sz="1200" dirty="0"/>
          </a:p>
        </p:txBody>
      </p:sp>
      <p:sp>
        <p:nvSpPr>
          <p:cNvPr id="151559"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TW" sz="1200" dirty="0"/>
            </a:fld>
            <a:endParaRPr lang="en-US" altLang="zh-TW"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3849688" y="9428163"/>
            <a:ext cx="2946400" cy="496887"/>
          </a:xfrm>
          <a:prstGeom prst="rect">
            <a:avLst/>
          </a:prstGeom>
          <a:noFill/>
          <a:ln w="9525">
            <a:noFill/>
          </a:ln>
        </p:spPr>
        <p:txBody>
          <a:bodyPr anchor="b"/>
          <a:p>
            <a:pPr lvl="0" algn="r" eaLnBrk="1" hangingPunct="1"/>
            <a:fld id="{9A0DB2DC-4C9A-4742-B13C-FB6460FD3503}" type="slidenum">
              <a:rPr lang="en-US" altLang="zh-TW" sz="1200" dirty="0"/>
            </a:fld>
            <a:endParaRPr lang="en-US" altLang="zh-TW" sz="1200" dirty="0"/>
          </a:p>
        </p:txBody>
      </p:sp>
      <p:sp>
        <p:nvSpPr>
          <p:cNvPr id="106499" name="Rectangle 2"/>
          <p:cNvSpPr>
            <a:spLocks noRot="1" noTextEdit="1"/>
          </p:cNvSpPr>
          <p:nvPr>
            <p:ph type="sldImg"/>
          </p:nvPr>
        </p:nvSpPr>
        <p:spPr>
          <a:xfrm>
            <a:off x="89782" y="744538"/>
            <a:ext cx="6618110" cy="3722687"/>
          </a:xfrm>
          <a:ln/>
        </p:spPr>
      </p:sp>
      <p:sp>
        <p:nvSpPr>
          <p:cNvPr id="106500" name="Rectangle 3"/>
          <p:cNvSpPr>
            <a:spLocks noGrp="1"/>
          </p:cNvSpPr>
          <p:nvPr>
            <p:ph type="body" idx="1"/>
          </p:nvPr>
        </p:nvSpPr>
        <p:spPr>
          <a:ln/>
        </p:spPr>
        <p:txBody>
          <a:bodyPr wrap="square" lIns="91440" tIns="45720" rIns="91440" bIns="45720" anchor="t"/>
          <a:p>
            <a:pPr lvl="0" eaLnBrk="1" hangingPunct="1"/>
            <a:endParaRPr lang="zh-TW" altLang="zh-TW"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5"/>
            <a:ext cx="103632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Date Placeholder 3"/>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Date Placeholder 3"/>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8"/>
            <a:ext cx="27432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74638"/>
            <a:ext cx="8026400" cy="5851525"/>
          </a:xfrm>
        </p:spPr>
        <p:txBody>
          <a:bodyPr vert="eaVert"/>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Date Placeholder 3"/>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609600" y="1600200"/>
            <a:ext cx="5384800" cy="4525963"/>
          </a:xfr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內容版面配置區 3"/>
          <p:cNvSpPr>
            <a:spLocks noGrp="1"/>
          </p:cNvSpPr>
          <p:nvPr>
            <p:ph sz="quarter" idx="2"/>
          </p:nvPr>
        </p:nvSpPr>
        <p:spPr>
          <a:xfrm>
            <a:off x="6197600" y="1600200"/>
            <a:ext cx="5384800" cy="2185988"/>
          </a:xfr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內容版面配置區 4"/>
          <p:cNvSpPr>
            <a:spLocks noGrp="1"/>
          </p:cNvSpPr>
          <p:nvPr>
            <p:ph sz="quarter" idx="3"/>
          </p:nvPr>
        </p:nvSpPr>
        <p:spPr>
          <a:xfrm>
            <a:off x="6197600" y="3938588"/>
            <a:ext cx="5384800" cy="2187575"/>
          </a:xfr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6" name="Date Placeholder 5"/>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7" name="Footer Placeholder 6"/>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8" name="Slide Number Placeholder 7"/>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609600" y="1600200"/>
            <a:ext cx="5384800" cy="4525963"/>
          </a:xfr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內容版面配置區 3"/>
          <p:cNvSpPr>
            <a:spLocks noGrp="1"/>
          </p:cNvSpPr>
          <p:nvPr>
            <p:ph sz="half" idx="2"/>
          </p:nvPr>
        </p:nvSpPr>
        <p:spPr>
          <a:xfrm>
            <a:off x="6197600" y="1600200"/>
            <a:ext cx="5384800" cy="4525963"/>
          </a:xfr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Date Placeholder 4"/>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Date Placeholder 3"/>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0"/>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endParaRPr lang="zh-TW" altLang="en-US" smtClean="0"/>
          </a:p>
        </p:txBody>
      </p:sp>
      <p:sp>
        <p:nvSpPr>
          <p:cNvPr id="4" name="Date Placeholder 3"/>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內容版面配置區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Date Placeholder 4"/>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5" name="文字版面配置區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endParaRPr lang="zh-TW" altLang="en-US" smtClean="0"/>
          </a:p>
        </p:txBody>
      </p:sp>
      <p:sp>
        <p:nvSpPr>
          <p:cNvPr id="6" name="內容版面配置區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7" name="Date Placeholder 6"/>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8" name="Footer Placeholder 7"/>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9" name="Slide Number Placeholder 8"/>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Date Placeholder 2"/>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4" name="Footer Placeholder 3"/>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3" name="Footer Placeholder 2"/>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文字版面配置區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Date Placeholder 4"/>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TW"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endParaRPr lang="zh-TW" altLang="en-US" smtClean="0"/>
          </a:p>
        </p:txBody>
      </p:sp>
      <p:sp>
        <p:nvSpPr>
          <p:cNvPr id="5" name="Date Placeholder 4"/>
          <p:cNvSpPr>
            <a:spLocks noGrp="1"/>
          </p:cNvSpPr>
          <p:nvPr>
            <p:ph type="dt" sz="half" idx="10"/>
          </p:nvPr>
        </p:nvSpPr>
        <p:spPr/>
        <p:txBody>
          <a:bodyPr/>
          <a:p>
            <a:pPr lvl="0" eaLnBrk="1" hangingPunct="1"/>
            <a:endParaRPr lang="en-US" altLang="zh-TW" dirty="0">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endParaRPr lang="en-US" altLang="zh-TW" dirty="0">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9698" name="Rectangle 2"/>
          <p:cNvSpPr>
            <a:spLocks noGrp="1"/>
          </p:cNvSpPr>
          <p:nvPr>
            <p:ph type="title"/>
          </p:nvPr>
        </p:nvSpPr>
        <p:spPr>
          <a:xfrm>
            <a:off x="609600" y="274638"/>
            <a:ext cx="10972800" cy="1143000"/>
          </a:xfrm>
          <a:prstGeom prst="rect">
            <a:avLst/>
          </a:prstGeom>
          <a:noFill/>
          <a:ln w="9525">
            <a:noFill/>
          </a:ln>
        </p:spPr>
        <p:txBody>
          <a:bodyPr anchor="ctr"/>
          <a:p>
            <a:pPr lvl="0"/>
            <a:r>
              <a:rPr lang="zh-TW" altLang="en-US" dirty="0"/>
              <a:t>按一下以編輯母片標題樣式</a:t>
            </a:r>
            <a:endParaRPr lang="zh-TW" altLang="en-US" dirty="0"/>
          </a:p>
        </p:txBody>
      </p:sp>
      <p:sp>
        <p:nvSpPr>
          <p:cNvPr id="29699" name="Rectangle 3"/>
          <p:cNvSpPr>
            <a:spLocks noGrp="1"/>
          </p:cNvSpPr>
          <p:nvPr>
            <p:ph type="body" idx="1"/>
          </p:nvPr>
        </p:nvSpPr>
        <p:spPr>
          <a:xfrm>
            <a:off x="609600" y="1600200"/>
            <a:ext cx="10972800" cy="4525963"/>
          </a:xfrm>
          <a:prstGeom prst="rect">
            <a:avLst/>
          </a:prstGeom>
          <a:noFill/>
          <a:ln w="9525">
            <a:noFill/>
          </a:ln>
        </p:spPr>
        <p:txBody>
          <a:bodyPr/>
          <a:p>
            <a:pPr lvl="0"/>
            <a:r>
              <a:rPr lang="zh-TW" altLang="en-US" dirty="0"/>
              <a:t>按一下以編輯母片</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TW" altLang="en-US" dirty="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lvl="0" eaLnBrk="1" hangingPunct="1"/>
            <a:endParaRPr lang="en-US" altLang="zh-TW" dirty="0">
              <a:latin typeface="Arial" panose="020B0604020202020204" pitchFamily="34" charset="0"/>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lvl="0" eaLnBrk="1" hangingPunct="1"/>
            <a:endParaRPr lang="en-US" altLang="zh-TW" dirty="0">
              <a:latin typeface="Arial" panose="020B0604020202020204" pitchFamily="34" charset="0"/>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TW" dirty="0">
                <a:latin typeface="Arial" panose="020B0604020202020204" pitchFamily="34" charset="0"/>
              </a:rPr>
            </a:fld>
            <a:endParaRPr lang="en-US" altLang="zh-TW"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PMingLiU" pitchFamily="18" charset="-120"/>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PMingLiU" pitchFamily="18" charset="-120"/>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PMingLiU" pitchFamily="18" charset="-120"/>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PMingLiU" pitchFamily="18" charset="-120"/>
        </a:defRPr>
      </a:lvl5pPr>
      <a:lvl6pPr marL="457200" algn="ctr" rtl="0" fontAlgn="base">
        <a:spcBef>
          <a:spcPct val="0"/>
        </a:spcBef>
        <a:spcAft>
          <a:spcPct val="0"/>
        </a:spcAft>
        <a:defRPr kumimoji="1" sz="4400">
          <a:solidFill>
            <a:schemeClr val="tx2"/>
          </a:solidFill>
          <a:latin typeface="Arial" panose="020B0604020202020204" pitchFamily="34" charset="0"/>
          <a:ea typeface="PMingLiU" pitchFamily="18" charset="-120"/>
        </a:defRPr>
      </a:lvl6pPr>
      <a:lvl7pPr marL="914400" algn="ctr" rtl="0" fontAlgn="base">
        <a:spcBef>
          <a:spcPct val="0"/>
        </a:spcBef>
        <a:spcAft>
          <a:spcPct val="0"/>
        </a:spcAft>
        <a:defRPr kumimoji="1" sz="4400">
          <a:solidFill>
            <a:schemeClr val="tx2"/>
          </a:solidFill>
          <a:latin typeface="Arial" panose="020B0604020202020204" pitchFamily="34" charset="0"/>
          <a:ea typeface="PMingLiU" pitchFamily="18" charset="-120"/>
        </a:defRPr>
      </a:lvl7pPr>
      <a:lvl8pPr marL="1371600" algn="ctr" rtl="0" fontAlgn="base">
        <a:spcBef>
          <a:spcPct val="0"/>
        </a:spcBef>
        <a:spcAft>
          <a:spcPct val="0"/>
        </a:spcAft>
        <a:defRPr kumimoji="1" sz="4400">
          <a:solidFill>
            <a:schemeClr val="tx2"/>
          </a:solidFill>
          <a:latin typeface="Arial" panose="020B0604020202020204" pitchFamily="34" charset="0"/>
          <a:ea typeface="PMingLiU" pitchFamily="18" charset="-120"/>
        </a:defRPr>
      </a:lvl8pPr>
      <a:lvl9pPr marL="1828800" algn="ctr" rtl="0" fontAlgn="base">
        <a:spcBef>
          <a:spcPct val="0"/>
        </a:spcBef>
        <a:spcAft>
          <a:spcPct val="0"/>
        </a:spcAft>
        <a:defRPr kumimoji="1" sz="4400">
          <a:solidFill>
            <a:schemeClr val="tx2"/>
          </a:solidFill>
          <a:latin typeface="Arial" panose="020B0604020202020204" pitchFamily="34" charset="0"/>
          <a:ea typeface="PMingLiU"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oleObject" Target="../embeddings/oleObject4.bin"/><Relationship Id="rId2" Type="http://schemas.openxmlformats.org/officeDocument/2006/relationships/image" Target="../media/image3.png"/><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7.png"/><Relationship Id="rId7" Type="http://schemas.openxmlformats.org/officeDocument/2006/relationships/oleObject" Target="../embeddings/oleObject9.bin"/><Relationship Id="rId6" Type="http://schemas.openxmlformats.org/officeDocument/2006/relationships/image" Target="../media/image6.png"/><Relationship Id="rId5" Type="http://schemas.openxmlformats.org/officeDocument/2006/relationships/oleObject" Target="../embeddings/oleObject8.bin"/><Relationship Id="rId4" Type="http://schemas.openxmlformats.org/officeDocument/2006/relationships/oleObject" Target="../embeddings/oleObject7.bin"/><Relationship Id="rId3" Type="http://schemas.openxmlformats.org/officeDocument/2006/relationships/oleObject" Target="../embeddings/oleObject6.bin"/><Relationship Id="rId2" Type="http://schemas.openxmlformats.org/officeDocument/2006/relationships/image" Target="../media/image5.png"/><Relationship Id="rId10" Type="http://schemas.openxmlformats.org/officeDocument/2006/relationships/vmlDrawing" Target="../drawings/vmlDrawing4.vml"/><Relationship Id="rId1"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oleObject" Target="../embeddings/oleObject18.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oleObject" Target="../embeddings/oleObject21.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oleObject" Target="../embeddings/oleObject2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23.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oleObject" Target="../embeddings/oleObject24.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oleObject" Target="../embeddings/oleObject25.bin"/></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oleObject" Target="../embeddings/oleObject28.bin"/><Relationship Id="rId4" Type="http://schemas.openxmlformats.org/officeDocument/2006/relationships/image" Target="../media/image26.png"/><Relationship Id="rId3" Type="http://schemas.openxmlformats.org/officeDocument/2006/relationships/oleObject" Target="../embeddings/oleObject27.bin"/><Relationship Id="rId2" Type="http://schemas.openxmlformats.org/officeDocument/2006/relationships/image" Target="../media/image25.png"/><Relationship Id="rId1" Type="http://schemas.openxmlformats.org/officeDocument/2006/relationships/oleObject" Target="../embeddings/oleObject26.bin"/></Relationships>
</file>

<file path=ppt/slides/_rels/slide69.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oleObject" Target="../embeddings/oleObject31.bin"/><Relationship Id="rId4" Type="http://schemas.openxmlformats.org/officeDocument/2006/relationships/image" Target="../media/image29.png"/><Relationship Id="rId3" Type="http://schemas.openxmlformats.org/officeDocument/2006/relationships/oleObject" Target="../embeddings/oleObject30.bin"/><Relationship Id="rId2" Type="http://schemas.openxmlformats.org/officeDocument/2006/relationships/image" Target="../media/image28.png"/><Relationship Id="rId1"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oleObject" Target="../embeddings/oleObject32.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oleObject" Target="../embeddings/oleObject33.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oleObject" Target="../embeddings/oleObject3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oleObject" Target="../embeddings/oleObject35.bin"/></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oleObject" Target="../embeddings/oleObject3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oleObject" Target="../embeddings/oleObject37.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6"/>
          <p:cNvSpPr>
            <a:spLocks noGrp="1"/>
          </p:cNvSpPr>
          <p:nvPr>
            <p:ph type="ctrTitle"/>
          </p:nvPr>
        </p:nvSpPr>
        <p:spPr>
          <a:ln/>
        </p:spPr>
        <p:txBody>
          <a:bodyPr vert="horz" wrap="square" lIns="91440" tIns="45720" rIns="91440" bIns="45720" anchor="ctr"/>
          <a:p>
            <a:pPr eaLnBrk="1" hangingPunct="1"/>
            <a:r>
              <a:rPr lang="en-US" altLang="zh-TW" dirty="0"/>
              <a:t>Chapter 4- Wireless Sensor Networks</a:t>
            </a:r>
            <a:endParaRPr lang="en-US" altLang="zh-TW" dirty="0"/>
          </a:p>
        </p:txBody>
      </p:sp>
      <p:sp>
        <p:nvSpPr>
          <p:cNvPr id="30723" name="Rectangle 7"/>
          <p:cNvSpPr>
            <a:spLocks noGrp="1"/>
          </p:cNvSpPr>
          <p:nvPr>
            <p:ph type="subTitle" idx="1"/>
          </p:nvPr>
        </p:nvSpPr>
        <p:spPr>
          <a:ln/>
        </p:spPr>
        <p:txBody>
          <a:bodyPr vert="horz" wrap="square" lIns="91440" tIns="45720" rIns="91440" bIns="45720" anchor="t"/>
          <a:p>
            <a:pPr eaLnBrk="1" hangingPunct="1"/>
            <a:r>
              <a:rPr kumimoji="1" lang="en-US" altLang="zh-TW" dirty="0">
                <a:latin typeface="+mn-lt"/>
                <a:ea typeface="+mn-ea"/>
                <a:cs typeface="+mn-cs"/>
              </a:rPr>
              <a:t>Communication Standards</a:t>
            </a:r>
            <a:endParaRPr kumimoji="1" lang="en-US" altLang="zh-TW"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7" name="Rectangle 2"/>
          <p:cNvSpPr>
            <a:spLocks noGrp="1"/>
          </p:cNvSpPr>
          <p:nvPr>
            <p:ph type="title"/>
          </p:nvPr>
        </p:nvSpPr>
        <p:spPr>
          <a:ln/>
        </p:spPr>
        <p:txBody>
          <a:bodyPr vert="horz" wrap="square" lIns="91440" tIns="45720" rIns="91440" bIns="45720" anchor="ctr"/>
          <a:p>
            <a:pPr eaLnBrk="1" hangingPunct="1"/>
            <a:r>
              <a:rPr lang="en-US" altLang="zh-TW" sz="2000" dirty="0"/>
              <a:t> Classification of sensor network protocol</a:t>
            </a:r>
            <a:endParaRPr lang="en-US" altLang="zh-TW" sz="2000" dirty="0"/>
          </a:p>
        </p:txBody>
      </p:sp>
      <p:graphicFrame>
        <p:nvGraphicFramePr>
          <p:cNvPr id="1026" name="Object 5"/>
          <p:cNvGraphicFramePr>
            <a:graphicFrameLocks noGrp="1"/>
          </p:cNvGraphicFramePr>
          <p:nvPr>
            <p:ph idx="1"/>
          </p:nvPr>
        </p:nvGraphicFramePr>
        <p:xfrm>
          <a:off x="2093595" y="1165860"/>
          <a:ext cx="8380095" cy="5013325"/>
        </p:xfrm>
        <a:graphic>
          <a:graphicData uri="http://schemas.openxmlformats.org/presentationml/2006/ole">
            <mc:AlternateContent xmlns:mc="http://schemas.openxmlformats.org/markup-compatibility/2006">
              <mc:Choice xmlns:v="urn:schemas-microsoft-com:vml" Requires="v">
                <p:oleObj spid="_x0000_s3078" name="" r:id="rId1" imgW="11420475" imgH="6457950" progId="Paint.Picture">
                  <p:embed/>
                </p:oleObj>
              </mc:Choice>
              <mc:Fallback>
                <p:oleObj name="" r:id="rId1" imgW="11420475" imgH="6457950" progId="Paint.Picture">
                  <p:embed/>
                  <p:pic>
                    <p:nvPicPr>
                      <p:cNvPr id="0" name="Picture 3077"/>
                      <p:cNvPicPr/>
                      <p:nvPr/>
                    </p:nvPicPr>
                    <p:blipFill>
                      <a:blip r:embed="rId2"/>
                      <a:stretch>
                        <a:fillRect/>
                      </a:stretch>
                    </p:blipFill>
                    <p:spPr>
                      <a:xfrm>
                        <a:off x="2093595" y="1165860"/>
                        <a:ext cx="8380095" cy="5013325"/>
                      </a:xfrm>
                      <a:prstGeom prst="rect">
                        <a:avLst/>
                      </a:prstGeom>
                      <a:noFill/>
                      <a:ln w="38100">
                        <a:miter/>
                      </a:ln>
                    </p:spPr>
                  </p:pic>
                </p:oleObj>
              </mc:Fallback>
            </mc:AlternateContent>
          </a:graphicData>
        </a:graphic>
      </p:graphicFrame>
      <p:sp>
        <p:nvSpPr>
          <p:cNvPr id="1028" name="頁尾版面配置區 4"/>
          <p:cNvSpPr txBox="1">
            <a:spLocks noGrp="1"/>
          </p:cNvSpPr>
          <p:nvPr>
            <p:ph type="ftr" sz="quarter" idx="11"/>
          </p:nvPr>
        </p:nvSpPr>
        <p:spPr>
          <a:xfrm>
            <a:off x="2881313"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2"/>
          <p:cNvSpPr>
            <a:spLocks noGrp="1"/>
          </p:cNvSpPr>
          <p:nvPr>
            <p:ph type="title"/>
          </p:nvPr>
        </p:nvSpPr>
        <p:spPr>
          <a:ln/>
        </p:spPr>
        <p:txBody>
          <a:bodyPr vert="horz" wrap="square" lIns="91440" tIns="45720" rIns="91440" bIns="45720" anchor="ctr"/>
          <a:p>
            <a:pPr eaLnBrk="1" hangingPunct="1"/>
            <a:r>
              <a:rPr lang="en-US" altLang="zh-TW" sz="2400" dirty="0"/>
              <a:t>SPEED</a:t>
            </a:r>
            <a:endParaRPr lang="en-US" altLang="zh-TW" sz="2400" dirty="0"/>
          </a:p>
        </p:txBody>
      </p:sp>
      <p:sp>
        <p:nvSpPr>
          <p:cNvPr id="103427" name="Rectangle 3"/>
          <p:cNvSpPr>
            <a:spLocks noGrp="1"/>
          </p:cNvSpPr>
          <p:nvPr>
            <p:ph idx="1"/>
          </p:nvPr>
        </p:nvSpPr>
        <p:spPr>
          <a:ln/>
        </p:spPr>
        <p:txBody>
          <a:bodyPr vert="horz" wrap="square" lIns="91440" tIns="45720" rIns="91440" bIns="45720" anchor="t"/>
          <a:p>
            <a:pPr eaLnBrk="1" hangingPunct="1"/>
            <a:r>
              <a:rPr lang="en-US" altLang="zh-TW" sz="1800" dirty="0"/>
              <a:t>Provide real-time packet transmission</a:t>
            </a:r>
            <a:endParaRPr lang="en-US" altLang="zh-TW" sz="1800" dirty="0"/>
          </a:p>
          <a:p>
            <a:pPr eaLnBrk="1" hangingPunct="1"/>
            <a:r>
              <a:rPr lang="en-US" altLang="zh-TW" sz="1800" dirty="0"/>
              <a:t>Do not require routing table</a:t>
            </a:r>
            <a:endParaRPr lang="en-US" altLang="zh-TW" sz="1800" dirty="0"/>
          </a:p>
          <a:p>
            <a:pPr eaLnBrk="1" hangingPunct="1"/>
            <a:r>
              <a:rPr lang="en-US" altLang="zh-TW" sz="1800" dirty="0"/>
              <a:t>Distributes traffic and load equally across the network</a:t>
            </a:r>
            <a:endParaRPr lang="en-US" altLang="zh-TW" sz="1800" dirty="0"/>
          </a:p>
          <a:p>
            <a:pPr eaLnBrk="1" hangingPunct="1"/>
            <a:endParaRPr lang="en-US" altLang="zh-TW" sz="1800" dirty="0"/>
          </a:p>
          <a:p>
            <a:pPr eaLnBrk="1" hangingPunct="1"/>
            <a:r>
              <a:rPr lang="en-US" altLang="zh-TW" sz="1800" dirty="0"/>
              <a:t>SPEED require periodic beacon transmission between neighbor</a:t>
            </a:r>
            <a:endParaRPr lang="en-US" altLang="zh-TW" sz="1800" dirty="0"/>
          </a:p>
          <a:p>
            <a:pPr eaLnBrk="1" hangingPunct="1"/>
            <a:r>
              <a:rPr lang="en-US" altLang="zh-TW" sz="1800" dirty="0"/>
              <a:t>Use two on-demand beacons for delay estimation and congestion detection.</a:t>
            </a:r>
            <a:endParaRPr lang="en-US" altLang="zh-TW" sz="1800" dirty="0"/>
          </a:p>
          <a:p>
            <a:pPr eaLnBrk="1" hangingPunct="1"/>
            <a:r>
              <a:rPr lang="en-US" altLang="zh-TW" sz="1800" dirty="0"/>
              <a:t>Routing of packets is performed by stateless non-deterministic geographic forwarding (SNGF). Using geographic information, packet are forwarded only to the nodes which are closer to the destination.</a:t>
            </a:r>
            <a:endParaRPr lang="en-US" altLang="zh-TW" sz="1800" dirty="0"/>
          </a:p>
          <a:p>
            <a:pPr eaLnBrk="1" hangingPunct="1"/>
            <a:r>
              <a:rPr lang="en-US" altLang="zh-TW" sz="1800" dirty="0"/>
              <a:t>Among the closer nodes, the ones which have least delay have a higher probability of being chosen.</a:t>
            </a:r>
            <a:endParaRPr lang="en-US" altLang="zh-TW" sz="1800" dirty="0"/>
          </a:p>
          <a:p>
            <a:pPr eaLnBrk="1" hangingPunct="1"/>
            <a:r>
              <a:rPr lang="en-US" altLang="zh-TW" sz="1800" dirty="0"/>
              <a:t>If there is no nodes that satisfy the delay constraint, the packet is dropped. And reduce the sending rate to avoid congestion, until the delay is below the average.</a:t>
            </a:r>
            <a:endParaRPr lang="en-US" altLang="zh-TW" sz="18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p:cNvSpPr>
          <p:nvPr>
            <p:ph type="title"/>
          </p:nvPr>
        </p:nvSpPr>
        <p:spPr>
          <a:ln/>
        </p:spPr>
        <p:txBody>
          <a:bodyPr vert="horz" wrap="square" lIns="91440" tIns="45720" rIns="91440" bIns="45720" anchor="ctr"/>
          <a:p>
            <a:pPr eaLnBrk="1" hangingPunct="1"/>
            <a:r>
              <a:rPr lang="en-US" altLang="zh-TW" sz="2400" dirty="0"/>
              <a:t>RAP</a:t>
            </a:r>
            <a:endParaRPr lang="en-US" altLang="zh-TW" sz="2400" dirty="0"/>
          </a:p>
        </p:txBody>
      </p:sp>
      <p:sp>
        <p:nvSpPr>
          <p:cNvPr id="104451" name="Rectangle 3"/>
          <p:cNvSpPr>
            <a:spLocks noGrp="1"/>
          </p:cNvSpPr>
          <p:nvPr>
            <p:ph idx="1"/>
          </p:nvPr>
        </p:nvSpPr>
        <p:spPr>
          <a:ln/>
        </p:spPr>
        <p:txBody>
          <a:bodyPr vert="horz" wrap="square" lIns="91440" tIns="45720" rIns="91440" bIns="45720" anchor="t"/>
          <a:p>
            <a:pPr eaLnBrk="1" hangingPunct="1"/>
            <a:r>
              <a:rPr lang="en-US" altLang="zh-TW" sz="2000" dirty="0"/>
              <a:t>The application layer program in the BS can specify the kind of event information required, the area to which the query is address, and the deadline within which information is required.</a:t>
            </a:r>
            <a:endParaRPr lang="en-US" altLang="zh-TW" sz="2000" dirty="0"/>
          </a:p>
          <a:p>
            <a:pPr eaLnBrk="1" hangingPunct="1"/>
            <a:r>
              <a:rPr lang="en-US" altLang="zh-TW" sz="2000" dirty="0"/>
              <a:t>The underlying layers of RAP ensure that the query is sent to all nodes in the specified area, and results are sent back to the BS.</a:t>
            </a:r>
            <a:endParaRPr lang="en-US" altLang="zh-TW" sz="2000" dirty="0"/>
          </a:p>
          <a:p>
            <a:pPr eaLnBrk="1" hangingPunct="1"/>
            <a:r>
              <a:rPr lang="en-US" altLang="zh-TW" sz="2000" dirty="0"/>
              <a:t>Consist of location address protocol (LAP) , velocity monotonic scheduling (VMS)</a:t>
            </a:r>
            <a:endParaRPr lang="en-US" altLang="zh-TW" sz="2000" dirty="0"/>
          </a:p>
          <a:p>
            <a:pPr eaLnBrk="1" hangingPunct="1"/>
            <a:r>
              <a:rPr lang="en-US" altLang="zh-TW" sz="2000" dirty="0"/>
              <a:t>LAP use location to address nodes instead of IP. It supports three kind of communication: unicast, area multicast, area anycast.</a:t>
            </a:r>
            <a:endParaRPr lang="en-US" altLang="zh-TW" sz="2000" dirty="0"/>
          </a:p>
          <a:p>
            <a:pPr eaLnBrk="1" hangingPunct="1"/>
            <a:r>
              <a:rPr lang="en-US" altLang="zh-TW" sz="2000" dirty="0"/>
              <a:t>VMS is based on the concept of packet-requested velocity, which reflect both the timing and the distance constraint. The velocity of a packet is calculated as the ratio of the geographic distance between sender and receiver.</a:t>
            </a:r>
            <a:endParaRPr lang="en-US" altLang="zh-TW" sz="2000" dirty="0"/>
          </a:p>
          <a:p>
            <a:pPr eaLnBrk="1" hangingPunct="1"/>
            <a:endParaRPr lang="en-US" altLang="zh-TW"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a:ln/>
        </p:spPr>
        <p:txBody>
          <a:bodyPr vert="horz" wrap="square" lIns="91440" tIns="45720" rIns="91440" bIns="45720" anchor="ctr"/>
          <a:p>
            <a:pPr eaLnBrk="1" hangingPunct="1"/>
            <a:r>
              <a:rPr lang="en-US" altLang="zh-TW" sz="3600" b="1" dirty="0"/>
              <a:t> Sensor Network Architecture</a:t>
            </a:r>
            <a:endParaRPr lang="en-US" altLang="zh-TW" sz="3600" b="1" dirty="0"/>
          </a:p>
        </p:txBody>
      </p:sp>
      <p:sp>
        <p:nvSpPr>
          <p:cNvPr id="39939" name="Rectangle 3"/>
          <p:cNvSpPr>
            <a:spLocks noGrp="1"/>
          </p:cNvSpPr>
          <p:nvPr>
            <p:ph idx="1"/>
          </p:nvPr>
        </p:nvSpPr>
        <p:spPr>
          <a:ln/>
        </p:spPr>
        <p:txBody>
          <a:bodyPr vert="horz" wrap="square" lIns="91440" tIns="45720" rIns="91440" bIns="45720" anchor="t"/>
          <a:p>
            <a:pPr eaLnBrk="1" hangingPunct="1"/>
            <a:r>
              <a:rPr lang="en-US" altLang="zh-TW" sz="2400" dirty="0"/>
              <a:t>The two basic kinds of sensor network architecture</a:t>
            </a:r>
            <a:endParaRPr lang="en-US" altLang="zh-TW" sz="2400" dirty="0"/>
          </a:p>
          <a:p>
            <a:pPr eaLnBrk="1" hangingPunct="1"/>
            <a:endParaRPr lang="en-US" altLang="zh-TW" sz="2400" dirty="0"/>
          </a:p>
          <a:p>
            <a:pPr lvl="1" eaLnBrk="1" hangingPunct="1"/>
            <a:r>
              <a:rPr lang="en-US" altLang="zh-TW" sz="2200" dirty="0"/>
              <a:t>Layered Architecture</a:t>
            </a:r>
            <a:endParaRPr lang="en-US" altLang="zh-TW" sz="2200" dirty="0"/>
          </a:p>
          <a:p>
            <a:pPr lvl="1" eaLnBrk="1" hangingPunct="1"/>
            <a:endParaRPr lang="en-US" altLang="zh-TW" sz="2200" dirty="0"/>
          </a:p>
          <a:p>
            <a:pPr lvl="1" eaLnBrk="1" hangingPunct="1"/>
            <a:r>
              <a:rPr lang="en-US" altLang="zh-TW" sz="2200" dirty="0"/>
              <a:t>Clustered Architecture</a:t>
            </a:r>
            <a:endParaRPr lang="en-US" altLang="zh-TW"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ln/>
        </p:spPr>
        <p:txBody>
          <a:bodyPr vert="horz" wrap="square" lIns="91440" tIns="45720" rIns="91440" bIns="45720" anchor="ctr"/>
          <a:p>
            <a:pPr eaLnBrk="1" hangingPunct="1"/>
            <a:r>
              <a:rPr lang="en-US" altLang="zh-TW" sz="3600" dirty="0"/>
              <a:t> Layered Architecture</a:t>
            </a:r>
            <a:r>
              <a:rPr lang="en-US" altLang="zh-TW" dirty="0"/>
              <a:t> </a:t>
            </a:r>
            <a:endParaRPr lang="en-US" altLang="zh-TW" dirty="0"/>
          </a:p>
        </p:txBody>
      </p:sp>
      <p:sp>
        <p:nvSpPr>
          <p:cNvPr id="40963" name="Rectangle 3"/>
          <p:cNvSpPr>
            <a:spLocks noGrp="1"/>
          </p:cNvSpPr>
          <p:nvPr>
            <p:ph idx="1"/>
          </p:nvPr>
        </p:nvSpPr>
        <p:spPr>
          <a:ln/>
        </p:spPr>
        <p:txBody>
          <a:bodyPr vert="horz" wrap="square" lIns="91440" tIns="45720" rIns="91440" bIns="45720" anchor="t"/>
          <a:p>
            <a:pPr eaLnBrk="1" hangingPunct="1"/>
            <a:r>
              <a:rPr lang="en-US" altLang="zh-TW" sz="2000" dirty="0"/>
              <a:t>A layered architecture has a single powerful base station, and the layers of sensor nodes around it correspond to the nodes that have the same hop-count to the BS.</a:t>
            </a:r>
            <a:endParaRPr lang="en-US" altLang="zh-TW" sz="2000" dirty="0"/>
          </a:p>
          <a:p>
            <a:pPr eaLnBrk="1" hangingPunct="1"/>
            <a:endParaRPr lang="en-US" altLang="zh-TW" sz="2000" dirty="0"/>
          </a:p>
          <a:p>
            <a:pPr eaLnBrk="1" hangingPunct="1"/>
            <a:r>
              <a:rPr lang="en-US" altLang="zh-TW" sz="2000" dirty="0"/>
              <a:t>In the in-building scenario, the BS acts an access point to a wired network, and small nodes form a wireless backbone to provide wireless connectivity.</a:t>
            </a:r>
            <a:endParaRPr lang="en-US" altLang="zh-TW" sz="2000" dirty="0"/>
          </a:p>
          <a:p>
            <a:pPr eaLnBrk="1" hangingPunct="1"/>
            <a:endParaRPr lang="en-US" altLang="zh-TW" sz="2000" dirty="0"/>
          </a:p>
          <a:p>
            <a:pPr eaLnBrk="1" hangingPunct="1"/>
            <a:r>
              <a:rPr lang="en-US" altLang="zh-TW" sz="2000" dirty="0"/>
              <a:t>The advantage of a layered architecture is that each node is involved only in short-distance, low-power transmissions to nodes of the neighboring layers.</a:t>
            </a:r>
            <a:endParaRPr lang="en-US" altLang="zh-TW"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1" name="Rectangle 2"/>
          <p:cNvSpPr>
            <a:spLocks noGrp="1"/>
          </p:cNvSpPr>
          <p:nvPr>
            <p:ph type="title"/>
          </p:nvPr>
        </p:nvSpPr>
        <p:spPr>
          <a:ln/>
        </p:spPr>
        <p:txBody>
          <a:bodyPr vert="horz" wrap="square" lIns="91440" tIns="45720" rIns="91440" bIns="45720" anchor="ctr"/>
          <a:p>
            <a:pPr eaLnBrk="1" hangingPunct="1"/>
            <a:r>
              <a:rPr lang="en-US" altLang="zh-TW" sz="2000" dirty="0"/>
              <a:t> Layered architecture</a:t>
            </a:r>
            <a:endParaRPr lang="en-US" altLang="zh-TW" sz="2000" dirty="0"/>
          </a:p>
        </p:txBody>
      </p:sp>
      <p:graphicFrame>
        <p:nvGraphicFramePr>
          <p:cNvPr id="2050" name="Object 3"/>
          <p:cNvGraphicFramePr/>
          <p:nvPr>
            <p:ph idx="1"/>
          </p:nvPr>
        </p:nvGraphicFramePr>
        <p:xfrm>
          <a:off x="3381375" y="1071245"/>
          <a:ext cx="4375785" cy="5081905"/>
        </p:xfrm>
        <a:graphic>
          <a:graphicData uri="http://schemas.openxmlformats.org/presentationml/2006/ole">
            <mc:AlternateContent xmlns:mc="http://schemas.openxmlformats.org/markup-compatibility/2006">
              <mc:Choice xmlns:v="urn:schemas-microsoft-com:vml" Requires="v">
                <p:oleObj spid="_x0000_s3080" name="" r:id="rId1" imgW="4962525" imgH="6657975" progId="Paint.Picture">
                  <p:embed/>
                </p:oleObj>
              </mc:Choice>
              <mc:Fallback>
                <p:oleObj name="" r:id="rId1" imgW="4962525" imgH="6657975" progId="Paint.Picture">
                  <p:embed/>
                  <p:pic>
                    <p:nvPicPr>
                      <p:cNvPr id="0" name="Picture 3079"/>
                      <p:cNvPicPr/>
                      <p:nvPr/>
                    </p:nvPicPr>
                    <p:blipFill>
                      <a:blip r:embed="rId2"/>
                      <a:stretch>
                        <a:fillRect/>
                      </a:stretch>
                    </p:blipFill>
                    <p:spPr>
                      <a:xfrm>
                        <a:off x="3381375" y="1071245"/>
                        <a:ext cx="4375785" cy="5081905"/>
                      </a:xfrm>
                      <a:prstGeom prst="rect">
                        <a:avLst/>
                      </a:prstGeom>
                      <a:noFill/>
                      <a:ln w="38100">
                        <a:miter/>
                      </a:ln>
                    </p:spPr>
                  </p:pic>
                </p:oleObj>
              </mc:Fallback>
            </mc:AlternateContent>
          </a:graphicData>
        </a:graphic>
      </p:graphicFrame>
      <p:sp>
        <p:nvSpPr>
          <p:cNvPr id="2052"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ln/>
        </p:spPr>
        <p:txBody>
          <a:bodyPr vert="horz" wrap="square" lIns="91440" tIns="45720" rIns="91440" bIns="45720" anchor="ctr"/>
          <a:p>
            <a:pPr eaLnBrk="1" hangingPunct="1"/>
            <a:r>
              <a:rPr lang="en-US" altLang="zh-TW" sz="2800" dirty="0"/>
              <a:t>Unified Network Protocol Framework (UNPF)</a:t>
            </a:r>
            <a:endParaRPr lang="en-US" altLang="zh-TW" sz="2800" dirty="0"/>
          </a:p>
        </p:txBody>
      </p:sp>
      <p:sp>
        <p:nvSpPr>
          <p:cNvPr id="41987" name="Rectangle 3"/>
          <p:cNvSpPr>
            <a:spLocks noGrp="1"/>
          </p:cNvSpPr>
          <p:nvPr>
            <p:ph idx="1"/>
          </p:nvPr>
        </p:nvSpPr>
        <p:spPr>
          <a:ln/>
        </p:spPr>
        <p:txBody>
          <a:bodyPr vert="horz" wrap="square" lIns="91440" tIns="45720" rIns="91440" bIns="45720" anchor="t"/>
          <a:p>
            <a:pPr eaLnBrk="1" hangingPunct="1"/>
            <a:r>
              <a:rPr lang="en-US" altLang="zh-TW" sz="2000" dirty="0"/>
              <a:t>UNPF is a set of protocols for complete implementation of a layered architecture for sensor networks</a:t>
            </a:r>
            <a:endParaRPr lang="en-US" altLang="zh-TW" sz="2000" dirty="0"/>
          </a:p>
          <a:p>
            <a:pPr eaLnBrk="1" hangingPunct="1"/>
            <a:endParaRPr lang="en-US" altLang="zh-TW" sz="2000" dirty="0"/>
          </a:p>
          <a:p>
            <a:pPr eaLnBrk="1" hangingPunct="1"/>
            <a:r>
              <a:rPr lang="en-US" altLang="zh-TW" sz="2000" dirty="0"/>
              <a:t>UNPF integrates three operations in its protocol structure:</a:t>
            </a:r>
            <a:endParaRPr lang="en-US" altLang="zh-TW" sz="2000" dirty="0"/>
          </a:p>
          <a:p>
            <a:pPr lvl="1" eaLnBrk="1" hangingPunct="1"/>
            <a:r>
              <a:rPr lang="en-US" altLang="zh-TW" sz="1800" dirty="0"/>
              <a:t>Network initialization and maintenance</a:t>
            </a:r>
            <a:endParaRPr lang="en-US" altLang="zh-TW" sz="1800" dirty="0"/>
          </a:p>
          <a:p>
            <a:pPr lvl="1" eaLnBrk="1" hangingPunct="1"/>
            <a:r>
              <a:rPr lang="en-US" altLang="zh-TW" sz="1800" dirty="0"/>
              <a:t>MAC protocol</a:t>
            </a:r>
            <a:endParaRPr lang="en-US" altLang="zh-TW" sz="1800" dirty="0"/>
          </a:p>
          <a:p>
            <a:pPr lvl="1" eaLnBrk="1" hangingPunct="1"/>
            <a:r>
              <a:rPr lang="en-US" altLang="zh-TW" sz="1800" dirty="0"/>
              <a:t>Routing protocol</a:t>
            </a:r>
            <a:endParaRPr lang="en-US" altLang="zh-TW"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ln/>
        </p:spPr>
        <p:txBody>
          <a:bodyPr vert="horz" wrap="square" lIns="91440" tIns="45720" rIns="91440" bIns="45720" anchor="ctr"/>
          <a:p>
            <a:pPr eaLnBrk="1" hangingPunct="1"/>
            <a:r>
              <a:rPr lang="en-US" altLang="zh-TW" sz="2800" dirty="0"/>
              <a:t>Network initialization and maintenance</a:t>
            </a:r>
            <a:endParaRPr lang="en-US" altLang="zh-TW" sz="2800" dirty="0"/>
          </a:p>
        </p:txBody>
      </p:sp>
      <p:sp>
        <p:nvSpPr>
          <p:cNvPr id="43011" name="Rectangle 3"/>
          <p:cNvSpPr>
            <a:spLocks noGrp="1"/>
          </p:cNvSpPr>
          <p:nvPr>
            <p:ph idx="1"/>
          </p:nvPr>
        </p:nvSpPr>
        <p:spPr>
          <a:ln/>
        </p:spPr>
        <p:txBody>
          <a:bodyPr vert="horz" wrap="square" lIns="91440" tIns="45720" rIns="91440" bIns="45720" anchor="t"/>
          <a:p>
            <a:pPr eaLnBrk="1" hangingPunct="1"/>
            <a:r>
              <a:rPr lang="en-US" altLang="zh-TW" sz="2000" dirty="0"/>
              <a:t>The BS broadcasts its ID using a known CDMA code on the common control channel.</a:t>
            </a:r>
            <a:endParaRPr lang="en-US" altLang="zh-TW" sz="2000" dirty="0"/>
          </a:p>
          <a:p>
            <a:pPr eaLnBrk="1" hangingPunct="1"/>
            <a:r>
              <a:rPr lang="en-US" altLang="zh-TW" sz="2000" dirty="0"/>
              <a:t>All node which hear this broadcast then record the BS ID. They send a beacon signal with their own IDs at their low default power levels.</a:t>
            </a:r>
            <a:endParaRPr lang="en-US" altLang="zh-TW" sz="2000" dirty="0"/>
          </a:p>
          <a:p>
            <a:pPr eaLnBrk="1" hangingPunct="1"/>
            <a:r>
              <a:rPr lang="en-US" altLang="zh-TW" sz="2000" dirty="0"/>
              <a:t>Those nodes which the BS can hear form layer one</a:t>
            </a:r>
            <a:endParaRPr lang="en-US" altLang="zh-TW" sz="2000" dirty="0"/>
          </a:p>
          <a:p>
            <a:pPr eaLnBrk="1" hangingPunct="1"/>
            <a:r>
              <a:rPr lang="en-US" altLang="zh-TW" sz="2000" dirty="0"/>
              <a:t>BS broadcasts  a control packet with all layer one node IDs. All nodes send a beacon signal again.</a:t>
            </a:r>
            <a:endParaRPr lang="en-US" altLang="zh-TW" sz="2000" dirty="0"/>
          </a:p>
          <a:p>
            <a:pPr eaLnBrk="1" hangingPunct="1"/>
            <a:r>
              <a:rPr lang="en-US" altLang="zh-TW" sz="2000" dirty="0"/>
              <a:t>The layer one nodes record the IDs which they hear (form layer two) and inform the BS of the layer two nodes IDs.</a:t>
            </a:r>
            <a:endParaRPr lang="en-US" altLang="zh-TW" sz="2000" dirty="0"/>
          </a:p>
          <a:p>
            <a:pPr eaLnBrk="1" hangingPunct="1"/>
            <a:r>
              <a:rPr lang="en-US" altLang="zh-TW" sz="2000" dirty="0"/>
              <a:t>Periodic beaconing updates neighbor information and change the layer structure if nodes die out or move out of range.</a:t>
            </a:r>
            <a:endParaRPr lang="en-US" altLang="zh-TW"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a:ln/>
        </p:spPr>
        <p:txBody>
          <a:bodyPr vert="horz" wrap="square" lIns="91440" tIns="45720" rIns="91440" bIns="45720" anchor="ctr"/>
          <a:p>
            <a:pPr eaLnBrk="1" hangingPunct="1"/>
            <a:r>
              <a:rPr lang="en-US" altLang="zh-TW" sz="3200" dirty="0"/>
              <a:t>MAC protocol</a:t>
            </a:r>
            <a:endParaRPr lang="en-US" altLang="zh-TW" sz="3200" dirty="0"/>
          </a:p>
        </p:txBody>
      </p:sp>
      <p:sp>
        <p:nvSpPr>
          <p:cNvPr id="44035" name="Rectangle 3"/>
          <p:cNvSpPr>
            <a:spLocks noGrp="1"/>
          </p:cNvSpPr>
          <p:nvPr>
            <p:ph idx="1"/>
          </p:nvPr>
        </p:nvSpPr>
        <p:spPr>
          <a:ln/>
        </p:spPr>
        <p:txBody>
          <a:bodyPr vert="horz" wrap="square" lIns="91440" tIns="45720" rIns="91440" bIns="45720" anchor="t"/>
          <a:p>
            <a:pPr eaLnBrk="1" hangingPunct="1"/>
            <a:r>
              <a:rPr lang="en-US" altLang="zh-TW" sz="2000" dirty="0"/>
              <a:t>During the data transmission phase, the distributed TDMA receiver oriented channel (DTROC) assignment MAC protocol is used.</a:t>
            </a:r>
            <a:endParaRPr lang="en-US" altLang="zh-TW" sz="2000" dirty="0"/>
          </a:p>
          <a:p>
            <a:pPr eaLnBrk="1" hangingPunct="1"/>
            <a:endParaRPr lang="en-US" altLang="zh-TW" sz="2000" dirty="0"/>
          </a:p>
          <a:p>
            <a:pPr eaLnBrk="1" hangingPunct="1"/>
            <a:r>
              <a:rPr lang="en-US" altLang="zh-TW" sz="2000" dirty="0"/>
              <a:t>Two steps of DTROC :</a:t>
            </a:r>
            <a:endParaRPr lang="en-US" altLang="zh-TW" sz="2000" dirty="0"/>
          </a:p>
          <a:p>
            <a:pPr eaLnBrk="1" hangingPunct="1"/>
            <a:endParaRPr lang="en-US" altLang="zh-TW" sz="2000" dirty="0"/>
          </a:p>
          <a:p>
            <a:pPr lvl="1" eaLnBrk="1" hangingPunct="1"/>
            <a:r>
              <a:rPr lang="en-US" altLang="zh-TW" sz="1800" dirty="0"/>
              <a:t>Channel allocation : Each node is assigned a reception channel by the BS, and channel reuse is such that collisions are avoided.</a:t>
            </a:r>
            <a:endParaRPr lang="en-US" altLang="zh-TW" sz="1800" dirty="0"/>
          </a:p>
          <a:p>
            <a:pPr lvl="1" eaLnBrk="1" hangingPunct="1"/>
            <a:endParaRPr lang="en-US" altLang="zh-TW" sz="1800" dirty="0"/>
          </a:p>
          <a:p>
            <a:pPr lvl="1" eaLnBrk="1" hangingPunct="1"/>
            <a:r>
              <a:rPr lang="en-US" altLang="zh-TW" sz="1800" dirty="0"/>
              <a:t>Channel scheduling : The node schedules transmission slots for all its neighbors and broadcasts the schedule. This enables collision-free transmission and saves energy, as nodes can turn off when they are not involved on a send/receive operation.</a:t>
            </a:r>
            <a:endParaRPr lang="en-US" altLang="zh-TW" sz="1800" dirty="0"/>
          </a:p>
          <a:p>
            <a:pPr eaLnBrk="1" hangingPunct="1"/>
            <a:endParaRPr lang="en-US" altLang="zh-TW"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ln/>
        </p:spPr>
        <p:txBody>
          <a:bodyPr vert="horz" wrap="square" lIns="91440" tIns="45720" rIns="91440" bIns="45720" anchor="ctr"/>
          <a:p>
            <a:pPr eaLnBrk="1" hangingPunct="1"/>
            <a:r>
              <a:rPr lang="en-US" altLang="zh-TW" sz="3200" dirty="0"/>
              <a:t>Routing protocol</a:t>
            </a:r>
            <a:endParaRPr lang="en-US" altLang="zh-TW" sz="3200" dirty="0"/>
          </a:p>
        </p:txBody>
      </p:sp>
      <p:sp>
        <p:nvSpPr>
          <p:cNvPr id="45059" name="Rectangle 3"/>
          <p:cNvSpPr>
            <a:spLocks noGrp="1"/>
          </p:cNvSpPr>
          <p:nvPr>
            <p:ph idx="1"/>
          </p:nvPr>
        </p:nvSpPr>
        <p:spPr>
          <a:ln/>
        </p:spPr>
        <p:txBody>
          <a:bodyPr vert="horz" wrap="square" lIns="91440" tIns="45720" rIns="91440" bIns="45720" anchor="t"/>
          <a:p>
            <a:pPr eaLnBrk="1" hangingPunct="1"/>
            <a:r>
              <a:rPr lang="en-US" altLang="zh-TW" sz="2000" dirty="0"/>
              <a:t>Downlink from the BS is by direct broadcast on the control channel. Uplink from the sensor nodes to BS is by multi-hop data forwarding.</a:t>
            </a:r>
            <a:endParaRPr lang="en-US" altLang="zh-TW" sz="2000" dirty="0"/>
          </a:p>
          <a:p>
            <a:pPr eaLnBrk="1" hangingPunct="1"/>
            <a:endParaRPr lang="en-US" altLang="zh-TW" sz="2000" dirty="0"/>
          </a:p>
          <a:p>
            <a:pPr eaLnBrk="1" hangingPunct="1"/>
            <a:r>
              <a:rPr lang="en-US" altLang="zh-TW" sz="2000" dirty="0"/>
              <a:t>The node to which a packet is to be forwarded is selected considering the remaining energy of the nodes. This achieves a higher network lifetime.</a:t>
            </a:r>
            <a:endParaRPr lang="en-US" altLang="zh-TW"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6" name="Rectangle 2"/>
          <p:cNvSpPr>
            <a:spLocks noGrp="1"/>
          </p:cNvSpPr>
          <p:nvPr>
            <p:ph type="title"/>
          </p:nvPr>
        </p:nvSpPr>
        <p:spPr>
          <a:ln/>
        </p:spPr>
        <p:txBody>
          <a:bodyPr vert="horz" wrap="square" lIns="91440" tIns="45720" rIns="91440" bIns="45720" anchor="ctr"/>
          <a:p>
            <a:pPr eaLnBrk="1" hangingPunct="1"/>
            <a:r>
              <a:rPr lang="en-US" altLang="zh-TW" sz="3200" dirty="0"/>
              <a:t>UNPF-R</a:t>
            </a:r>
            <a:endParaRPr lang="en-US" altLang="zh-TW" sz="3200" dirty="0"/>
          </a:p>
        </p:txBody>
      </p:sp>
      <p:sp>
        <p:nvSpPr>
          <p:cNvPr id="3077" name="Rectangle 3"/>
          <p:cNvSpPr>
            <a:spLocks noGrp="1"/>
          </p:cNvSpPr>
          <p:nvPr>
            <p:ph type="body" sz="half" idx="1"/>
          </p:nvPr>
        </p:nvSpPr>
        <p:spPr>
          <a:xfrm>
            <a:off x="1981200" y="1600200"/>
            <a:ext cx="7931150" cy="4525963"/>
          </a:xfrm>
          <a:ln/>
        </p:spPr>
        <p:txBody>
          <a:bodyPr vert="horz" wrap="square" lIns="91440" tIns="45720" rIns="91440" bIns="45720" anchor="t"/>
          <a:p>
            <a:pPr eaLnBrk="1" hangingPunct="1"/>
            <a:r>
              <a:rPr lang="en-US" altLang="zh-TW" sz="1800" dirty="0"/>
              <a:t>Optimize the network performance by make the sensor nodes adaptively vary their transmission range.</a:t>
            </a:r>
            <a:endParaRPr lang="en-US" altLang="zh-TW" sz="1800" dirty="0"/>
          </a:p>
          <a:p>
            <a:pPr eaLnBrk="1" hangingPunct="1"/>
            <a:r>
              <a:rPr lang="en-US" altLang="zh-TW" sz="1800" dirty="0"/>
              <a:t>Because while a very small transmission range cause network partitioning, a very large transmission range reduce the spatial reuse of frequencies.</a:t>
            </a:r>
            <a:endParaRPr lang="en-US" altLang="zh-TW" sz="1800" dirty="0"/>
          </a:p>
          <a:p>
            <a:pPr eaLnBrk="1" hangingPunct="1"/>
            <a:r>
              <a:rPr lang="en-US" altLang="zh-TW" sz="1800" dirty="0"/>
              <a:t>The optimal range (R) is determined by simulated annealing</a:t>
            </a:r>
            <a:endParaRPr lang="en-US" altLang="zh-TW" sz="1800" dirty="0"/>
          </a:p>
          <a:p>
            <a:pPr eaLnBrk="1" hangingPunct="1"/>
            <a:endParaRPr lang="en-US" altLang="zh-TW" sz="1800" dirty="0"/>
          </a:p>
          <a:p>
            <a:pPr lvl="1" eaLnBrk="1" hangingPunct="1"/>
            <a:r>
              <a:rPr lang="en-US" altLang="zh-TW" sz="1600" dirty="0"/>
              <a:t>Objective function :                            </a:t>
            </a:r>
            <a:endParaRPr lang="en-US" altLang="zh-TW" sz="1600" dirty="0"/>
          </a:p>
          <a:p>
            <a:pPr lvl="2" eaLnBrk="1" hangingPunct="1"/>
            <a:endParaRPr lang="en-US" altLang="zh-TW" sz="1400" dirty="0"/>
          </a:p>
          <a:p>
            <a:pPr lvl="2" eaLnBrk="1" hangingPunct="1"/>
            <a:r>
              <a:rPr lang="en-US" altLang="zh-TW" sz="1400" dirty="0"/>
              <a:t>N :  the total number of sensors</a:t>
            </a:r>
            <a:endParaRPr lang="en-US" altLang="zh-TW" sz="1400" dirty="0"/>
          </a:p>
          <a:p>
            <a:pPr lvl="2" eaLnBrk="1" hangingPunct="1"/>
            <a:r>
              <a:rPr lang="en-US" altLang="zh-TW" sz="1400" dirty="0"/>
              <a:t>n :  the number of nodes in layer one</a:t>
            </a:r>
            <a:endParaRPr lang="en-US" altLang="zh-TW" sz="1400" dirty="0"/>
          </a:p>
          <a:p>
            <a:pPr lvl="2" eaLnBrk="1" hangingPunct="1"/>
            <a:r>
              <a:rPr lang="en-US" altLang="zh-TW" sz="1400" dirty="0"/>
              <a:t>   :  the energy consumption per packet</a:t>
            </a:r>
            <a:endParaRPr lang="en-US" altLang="zh-TW" sz="1400" dirty="0"/>
          </a:p>
          <a:p>
            <a:pPr lvl="2" eaLnBrk="1" hangingPunct="1"/>
            <a:r>
              <a:rPr lang="en-US" altLang="zh-TW" sz="1400" dirty="0"/>
              <a:t>d :  the average packet delay</a:t>
            </a:r>
            <a:endParaRPr lang="en-US" altLang="zh-TW" sz="1400" dirty="0"/>
          </a:p>
          <a:p>
            <a:pPr lvl="1" eaLnBrk="1" hangingPunct="1">
              <a:buNone/>
            </a:pPr>
            <a:r>
              <a:rPr lang="en-US" altLang="zh-TW" sz="1600" dirty="0"/>
              <a:t>     </a:t>
            </a:r>
            <a:endParaRPr lang="en-US" altLang="zh-TW" sz="1600" dirty="0"/>
          </a:p>
          <a:p>
            <a:pPr lvl="1" eaLnBrk="1" hangingPunct="1"/>
            <a:endParaRPr lang="en-US" altLang="zh-TW" sz="1600" dirty="0"/>
          </a:p>
        </p:txBody>
      </p:sp>
      <p:graphicFrame>
        <p:nvGraphicFramePr>
          <p:cNvPr id="3074" name="Object 4"/>
          <p:cNvGraphicFramePr/>
          <p:nvPr>
            <p:ph sz="quarter" idx="2"/>
          </p:nvPr>
        </p:nvGraphicFramePr>
        <p:xfrm>
          <a:off x="4656138" y="3644900"/>
          <a:ext cx="1952625" cy="523875"/>
        </p:xfrm>
        <a:graphic>
          <a:graphicData uri="http://schemas.openxmlformats.org/presentationml/2006/ole">
            <mc:AlternateContent xmlns:mc="http://schemas.openxmlformats.org/markup-compatibility/2006">
              <mc:Choice xmlns:v="urn:schemas-microsoft-com:vml" Requires="v">
                <p:oleObj spid="_x0000_s3081" name="" r:id="rId1" imgW="1952625" imgH="523875" progId="Paint.Picture">
                  <p:embed/>
                </p:oleObj>
              </mc:Choice>
              <mc:Fallback>
                <p:oleObj name="" r:id="rId1" imgW="1952625" imgH="523875" progId="Paint.Picture">
                  <p:embed/>
                  <p:pic>
                    <p:nvPicPr>
                      <p:cNvPr id="0" name="Picture 3080"/>
                      <p:cNvPicPr/>
                      <p:nvPr/>
                    </p:nvPicPr>
                    <p:blipFill>
                      <a:blip r:embed="rId2"/>
                      <a:stretch>
                        <a:fillRect/>
                      </a:stretch>
                    </p:blipFill>
                    <p:spPr>
                      <a:xfrm>
                        <a:off x="4656138" y="3644900"/>
                        <a:ext cx="1952625" cy="523875"/>
                      </a:xfrm>
                      <a:prstGeom prst="rect">
                        <a:avLst/>
                      </a:prstGeom>
                      <a:noFill/>
                      <a:ln w="38100">
                        <a:miter/>
                      </a:ln>
                    </p:spPr>
                  </p:pic>
                </p:oleObj>
              </mc:Fallback>
            </mc:AlternateContent>
          </a:graphicData>
        </a:graphic>
      </p:graphicFrame>
      <p:graphicFrame>
        <p:nvGraphicFramePr>
          <p:cNvPr id="3075" name="Object 6"/>
          <p:cNvGraphicFramePr/>
          <p:nvPr>
            <p:ph sz="quarter" idx="3"/>
          </p:nvPr>
        </p:nvGraphicFramePr>
        <p:xfrm>
          <a:off x="3143250" y="4868863"/>
          <a:ext cx="228600" cy="215900"/>
        </p:xfrm>
        <a:graphic>
          <a:graphicData uri="http://schemas.openxmlformats.org/presentationml/2006/ole">
            <mc:AlternateContent xmlns:mc="http://schemas.openxmlformats.org/markup-compatibility/2006">
              <mc:Choice xmlns:v="urn:schemas-microsoft-com:vml" Requires="v">
                <p:oleObj spid="_x0000_s3082" name="" r:id="rId3" imgW="228600" imgH="219075" progId="Paint.Picture">
                  <p:embed/>
                </p:oleObj>
              </mc:Choice>
              <mc:Fallback>
                <p:oleObj name="" r:id="rId3" imgW="228600" imgH="219075" progId="Paint.Picture">
                  <p:embed/>
                  <p:pic>
                    <p:nvPicPr>
                      <p:cNvPr id="0" name="Picture 3081"/>
                      <p:cNvPicPr/>
                      <p:nvPr/>
                    </p:nvPicPr>
                    <p:blipFill>
                      <a:blip r:embed="rId4"/>
                      <a:stretch>
                        <a:fillRect/>
                      </a:stretch>
                    </p:blipFill>
                    <p:spPr>
                      <a:xfrm>
                        <a:off x="3143250" y="4868863"/>
                        <a:ext cx="228600" cy="215900"/>
                      </a:xfrm>
                      <a:prstGeom prst="rect">
                        <a:avLst/>
                      </a:prstGeom>
                      <a:noFill/>
                      <a:ln w="38100">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3" name="Rectangle 8"/>
          <p:cNvSpPr>
            <a:spLocks noGrp="1"/>
          </p:cNvSpPr>
          <p:nvPr>
            <p:ph type="title"/>
          </p:nvPr>
        </p:nvSpPr>
        <p:spPr>
          <a:ln/>
        </p:spPr>
        <p:txBody>
          <a:bodyPr vert="horz" wrap="square" lIns="91440" tIns="45720" rIns="91440" bIns="45720" anchor="ctr"/>
          <a:p>
            <a:pPr eaLnBrk="1" hangingPunct="1"/>
            <a:r>
              <a:rPr lang="en-US" altLang="zh-TW" sz="3200" dirty="0"/>
              <a:t>UNPF-R</a:t>
            </a:r>
            <a:endParaRPr lang="en-US" altLang="zh-TW" sz="3200" dirty="0"/>
          </a:p>
        </p:txBody>
      </p:sp>
      <p:sp>
        <p:nvSpPr>
          <p:cNvPr id="4104" name="Rectangle 3"/>
          <p:cNvSpPr>
            <a:spLocks noGrp="1"/>
          </p:cNvSpPr>
          <p:nvPr>
            <p:ph type="body" sz="half" idx="1"/>
          </p:nvPr>
        </p:nvSpPr>
        <p:spPr>
          <a:xfrm>
            <a:off x="1981200" y="1600200"/>
            <a:ext cx="8218488" cy="4525963"/>
          </a:xfrm>
          <a:ln/>
        </p:spPr>
        <p:txBody>
          <a:bodyPr vert="horz" wrap="square" lIns="91440" tIns="45720" rIns="91440" bIns="45720" anchor="t"/>
          <a:p>
            <a:pPr lvl="1" eaLnBrk="1" hangingPunct="1"/>
            <a:r>
              <a:rPr lang="en-US" altLang="zh-TW" sz="1800" dirty="0"/>
              <a:t>If no packet is received by the BS from any sensor node for some interval of time, the transmission range increase by          . Otherwise, the transmission range is either decrease by         with probability        0.5 x ( n / N ), or increase by        with probability [ 1 – 0.5 x ( n / N ) ].</a:t>
            </a:r>
            <a:endParaRPr lang="en-US" altLang="zh-TW" sz="1800" dirty="0"/>
          </a:p>
          <a:p>
            <a:pPr lvl="1" eaLnBrk="1" hangingPunct="1"/>
            <a:r>
              <a:rPr lang="en-US" altLang="zh-TW" sz="1800" dirty="0"/>
              <a:t>If                         , then the transmission range R’ is adopt. Otherwise, R is modified to R’ with probability</a:t>
            </a:r>
            <a:endParaRPr lang="en-US" altLang="zh-TW" sz="1800" dirty="0"/>
          </a:p>
          <a:p>
            <a:pPr lvl="2" eaLnBrk="1" hangingPunct="1"/>
            <a:endParaRPr lang="en-US" altLang="zh-TW" sz="1600" dirty="0"/>
          </a:p>
          <a:p>
            <a:pPr lvl="2" eaLnBrk="1" hangingPunct="1"/>
            <a:endParaRPr lang="en-US" altLang="zh-TW" sz="1600" dirty="0"/>
          </a:p>
          <a:p>
            <a:pPr lvl="2" eaLnBrk="1" hangingPunct="1"/>
            <a:r>
              <a:rPr lang="en-US" altLang="zh-TW" sz="1600" dirty="0"/>
              <a:t>T : the temperature parameter</a:t>
            </a:r>
            <a:endParaRPr lang="en-US" altLang="zh-TW" sz="1600" dirty="0"/>
          </a:p>
          <a:p>
            <a:pPr lvl="1" eaLnBrk="1" hangingPunct="1"/>
            <a:r>
              <a:rPr lang="en-US" altLang="zh-TW" sz="1800" dirty="0"/>
              <a:t>The advantage of the UNPF-R :</a:t>
            </a:r>
            <a:endParaRPr lang="en-US" altLang="zh-TW" sz="1800" dirty="0"/>
          </a:p>
          <a:p>
            <a:pPr lvl="2" eaLnBrk="1" hangingPunct="1"/>
            <a:r>
              <a:rPr lang="en-US" altLang="zh-TW" sz="1600" dirty="0"/>
              <a:t>Minimize the energy x delay</a:t>
            </a:r>
            <a:endParaRPr lang="en-US" altLang="zh-TW" sz="1600" dirty="0"/>
          </a:p>
          <a:p>
            <a:pPr lvl="2" eaLnBrk="1" hangingPunct="1"/>
            <a:r>
              <a:rPr lang="en-US" altLang="zh-TW" sz="1600" dirty="0"/>
              <a:t>Maximize the number of nodes which can connect to the BS</a:t>
            </a:r>
            <a:endParaRPr lang="en-US" altLang="zh-TW" sz="1600" dirty="0"/>
          </a:p>
        </p:txBody>
      </p:sp>
      <p:graphicFrame>
        <p:nvGraphicFramePr>
          <p:cNvPr id="4098" name="Object 4"/>
          <p:cNvGraphicFramePr/>
          <p:nvPr>
            <p:ph sz="quarter" idx="2"/>
          </p:nvPr>
        </p:nvGraphicFramePr>
        <p:xfrm>
          <a:off x="8040688" y="1916113"/>
          <a:ext cx="485775" cy="314325"/>
        </p:xfrm>
        <a:graphic>
          <a:graphicData uri="http://schemas.openxmlformats.org/presentationml/2006/ole">
            <mc:AlternateContent xmlns:mc="http://schemas.openxmlformats.org/markup-compatibility/2006">
              <mc:Choice xmlns:v="urn:schemas-microsoft-com:vml" Requires="v">
                <p:oleObj spid="_x0000_s3079" name="" r:id="rId1" imgW="485775" imgH="314325" progId="Paint.Picture">
                  <p:embed/>
                </p:oleObj>
              </mc:Choice>
              <mc:Fallback>
                <p:oleObj name="" r:id="rId1" imgW="485775" imgH="314325" progId="Paint.Picture">
                  <p:embed/>
                  <p:pic>
                    <p:nvPicPr>
                      <p:cNvPr id="0" name="Picture 3078"/>
                      <p:cNvPicPr/>
                      <p:nvPr/>
                    </p:nvPicPr>
                    <p:blipFill>
                      <a:blip r:embed="rId2"/>
                      <a:stretch>
                        <a:fillRect/>
                      </a:stretch>
                    </p:blipFill>
                    <p:spPr>
                      <a:xfrm>
                        <a:off x="8040688" y="1916113"/>
                        <a:ext cx="485775" cy="314325"/>
                      </a:xfrm>
                      <a:prstGeom prst="rect">
                        <a:avLst/>
                      </a:prstGeom>
                      <a:noFill/>
                      <a:ln w="38100">
                        <a:miter/>
                      </a:ln>
                    </p:spPr>
                  </p:pic>
                </p:oleObj>
              </mc:Fallback>
            </mc:AlternateContent>
          </a:graphicData>
        </a:graphic>
      </p:graphicFrame>
      <p:graphicFrame>
        <p:nvGraphicFramePr>
          <p:cNvPr id="4099" name="Object 11"/>
          <p:cNvGraphicFramePr/>
          <p:nvPr/>
        </p:nvGraphicFramePr>
        <p:xfrm>
          <a:off x="7391400" y="2205038"/>
          <a:ext cx="360363" cy="242887"/>
        </p:xfrm>
        <a:graphic>
          <a:graphicData uri="http://schemas.openxmlformats.org/presentationml/2006/ole">
            <mc:AlternateContent xmlns:mc="http://schemas.openxmlformats.org/markup-compatibility/2006">
              <mc:Choice xmlns:v="urn:schemas-microsoft-com:vml" Requires="v">
                <p:oleObj spid="_x0000_s3076" name="" r:id="rId3" imgW="485775" imgH="314325" progId="Paint.Picture">
                  <p:embed/>
                </p:oleObj>
              </mc:Choice>
              <mc:Fallback>
                <p:oleObj name="" r:id="rId3" imgW="485775" imgH="314325" progId="Paint.Picture">
                  <p:embed/>
                  <p:pic>
                    <p:nvPicPr>
                      <p:cNvPr id="0" name="Picture 3075"/>
                      <p:cNvPicPr/>
                      <p:nvPr/>
                    </p:nvPicPr>
                    <p:blipFill>
                      <a:blip r:embed="rId2"/>
                      <a:stretch>
                        <a:fillRect/>
                      </a:stretch>
                    </p:blipFill>
                    <p:spPr>
                      <a:xfrm>
                        <a:off x="7391400" y="2205038"/>
                        <a:ext cx="360363" cy="242887"/>
                      </a:xfrm>
                      <a:prstGeom prst="rect">
                        <a:avLst/>
                      </a:prstGeom>
                      <a:noFill/>
                      <a:ln w="38100">
                        <a:noFill/>
                        <a:miter/>
                      </a:ln>
                    </p:spPr>
                  </p:pic>
                </p:oleObj>
              </mc:Fallback>
            </mc:AlternateContent>
          </a:graphicData>
        </a:graphic>
      </p:graphicFrame>
      <p:graphicFrame>
        <p:nvGraphicFramePr>
          <p:cNvPr id="4100" name="Object 12"/>
          <p:cNvGraphicFramePr/>
          <p:nvPr/>
        </p:nvGraphicFramePr>
        <p:xfrm>
          <a:off x="5808663" y="2565400"/>
          <a:ext cx="360362" cy="215900"/>
        </p:xfrm>
        <a:graphic>
          <a:graphicData uri="http://schemas.openxmlformats.org/presentationml/2006/ole">
            <mc:AlternateContent xmlns:mc="http://schemas.openxmlformats.org/markup-compatibility/2006">
              <mc:Choice xmlns:v="urn:schemas-microsoft-com:vml" Requires="v">
                <p:oleObj spid="_x0000_s3077" name="" r:id="rId4" imgW="485775" imgH="314325" progId="Paint.Picture">
                  <p:embed/>
                </p:oleObj>
              </mc:Choice>
              <mc:Fallback>
                <p:oleObj name="" r:id="rId4" imgW="485775" imgH="314325" progId="Paint.Picture">
                  <p:embed/>
                  <p:pic>
                    <p:nvPicPr>
                      <p:cNvPr id="0" name="Picture 3076"/>
                      <p:cNvPicPr/>
                      <p:nvPr/>
                    </p:nvPicPr>
                    <p:blipFill>
                      <a:blip r:embed="rId2"/>
                      <a:stretch>
                        <a:fillRect/>
                      </a:stretch>
                    </p:blipFill>
                    <p:spPr>
                      <a:xfrm>
                        <a:off x="5808663" y="2565400"/>
                        <a:ext cx="360362" cy="215900"/>
                      </a:xfrm>
                      <a:prstGeom prst="rect">
                        <a:avLst/>
                      </a:prstGeom>
                      <a:noFill/>
                      <a:ln w="38100">
                        <a:noFill/>
                        <a:miter/>
                      </a:ln>
                    </p:spPr>
                  </p:pic>
                </p:oleObj>
              </mc:Fallback>
            </mc:AlternateContent>
          </a:graphicData>
        </a:graphic>
      </p:graphicFrame>
      <p:graphicFrame>
        <p:nvGraphicFramePr>
          <p:cNvPr id="4101" name="Object 13"/>
          <p:cNvGraphicFramePr/>
          <p:nvPr/>
        </p:nvGraphicFramePr>
        <p:xfrm>
          <a:off x="3000375" y="2852738"/>
          <a:ext cx="1439863" cy="215900"/>
        </p:xfrm>
        <a:graphic>
          <a:graphicData uri="http://schemas.openxmlformats.org/presentationml/2006/ole">
            <mc:AlternateContent xmlns:mc="http://schemas.openxmlformats.org/markup-compatibility/2006">
              <mc:Choice xmlns:v="urn:schemas-microsoft-com:vml" Requires="v">
                <p:oleObj spid="_x0000_s3092" name="" r:id="rId5" imgW="2047875" imgH="390525" progId="Paint.Picture">
                  <p:embed/>
                </p:oleObj>
              </mc:Choice>
              <mc:Fallback>
                <p:oleObj name="" r:id="rId5" imgW="2047875" imgH="390525" progId="Paint.Picture">
                  <p:embed/>
                  <p:pic>
                    <p:nvPicPr>
                      <p:cNvPr id="0" name="Picture 3091"/>
                      <p:cNvPicPr/>
                      <p:nvPr/>
                    </p:nvPicPr>
                    <p:blipFill>
                      <a:blip r:embed="rId6"/>
                      <a:stretch>
                        <a:fillRect/>
                      </a:stretch>
                    </p:blipFill>
                    <p:spPr>
                      <a:xfrm>
                        <a:off x="3000375" y="2852738"/>
                        <a:ext cx="1439863" cy="215900"/>
                      </a:xfrm>
                      <a:prstGeom prst="rect">
                        <a:avLst/>
                      </a:prstGeom>
                      <a:noFill/>
                      <a:ln w="38100">
                        <a:noFill/>
                        <a:miter/>
                      </a:ln>
                    </p:spPr>
                  </p:pic>
                </p:oleObj>
              </mc:Fallback>
            </mc:AlternateContent>
          </a:graphicData>
        </a:graphic>
      </p:graphicFrame>
      <p:graphicFrame>
        <p:nvGraphicFramePr>
          <p:cNvPr id="4102" name="Object 14"/>
          <p:cNvGraphicFramePr/>
          <p:nvPr/>
        </p:nvGraphicFramePr>
        <p:xfrm>
          <a:off x="3143250" y="3500438"/>
          <a:ext cx="2505075" cy="409575"/>
        </p:xfrm>
        <a:graphic>
          <a:graphicData uri="http://schemas.openxmlformats.org/presentationml/2006/ole">
            <mc:AlternateContent xmlns:mc="http://schemas.openxmlformats.org/markup-compatibility/2006">
              <mc:Choice xmlns:v="urn:schemas-microsoft-com:vml" Requires="v">
                <p:oleObj spid="_x0000_s3095" name="" r:id="rId7" imgW="2505075" imgH="409575" progId="Paint.Picture">
                  <p:embed/>
                </p:oleObj>
              </mc:Choice>
              <mc:Fallback>
                <p:oleObj name="" r:id="rId7" imgW="2505075" imgH="409575" progId="Paint.Picture">
                  <p:embed/>
                  <p:pic>
                    <p:nvPicPr>
                      <p:cNvPr id="0" name="Picture 3094"/>
                      <p:cNvPicPr/>
                      <p:nvPr/>
                    </p:nvPicPr>
                    <p:blipFill>
                      <a:blip r:embed="rId8"/>
                      <a:stretch>
                        <a:fillRect/>
                      </a:stretch>
                    </p:blipFill>
                    <p:spPr>
                      <a:xfrm>
                        <a:off x="3143250" y="3500438"/>
                        <a:ext cx="2505075" cy="409575"/>
                      </a:xfrm>
                      <a:prstGeom prst="rect">
                        <a:avLst/>
                      </a:prstGeom>
                      <a:noFill/>
                      <a:ln w="38100">
                        <a:noFill/>
                        <a:miter/>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ln/>
        </p:spPr>
        <p:txBody>
          <a:bodyPr vert="horz" wrap="square" lIns="91440" tIns="45720" rIns="91440" bIns="45720" anchor="ctr"/>
          <a:p>
            <a:pPr eaLnBrk="1" hangingPunct="1"/>
            <a:r>
              <a:rPr lang="en-US" altLang="zh-TW" dirty="0"/>
              <a:t>Outline</a:t>
            </a:r>
            <a:endParaRPr lang="en-US" altLang="zh-TW" dirty="0"/>
          </a:p>
        </p:txBody>
      </p:sp>
      <p:sp>
        <p:nvSpPr>
          <p:cNvPr id="31747" name="Rectangle 3"/>
          <p:cNvSpPr>
            <a:spLocks noGrp="1"/>
          </p:cNvSpPr>
          <p:nvPr>
            <p:ph idx="1"/>
          </p:nvPr>
        </p:nvSpPr>
        <p:spPr>
          <a:ln/>
        </p:spPr>
        <p:txBody>
          <a:bodyPr vert="horz" wrap="square" lIns="91440" tIns="45720" rIns="91440" bIns="45720" anchor="t"/>
          <a:p>
            <a:pPr eaLnBrk="1" hangingPunct="1">
              <a:lnSpc>
                <a:spcPct val="90000"/>
              </a:lnSpc>
            </a:pPr>
            <a:r>
              <a:rPr lang="en-US" altLang="zh-TW" sz="2800" b="1" dirty="0"/>
              <a:t>1 Introduction</a:t>
            </a:r>
            <a:endParaRPr lang="en-US" altLang="zh-TW" sz="2800" b="1" dirty="0"/>
          </a:p>
          <a:p>
            <a:pPr eaLnBrk="1" hangingPunct="1">
              <a:lnSpc>
                <a:spcPct val="90000"/>
              </a:lnSpc>
            </a:pPr>
            <a:r>
              <a:rPr lang="en-US" altLang="zh-TW" sz="2800" b="1" dirty="0"/>
              <a:t>2 Sensor Network Architecture</a:t>
            </a:r>
            <a:endParaRPr lang="en-US" altLang="zh-TW" sz="2800" b="1" dirty="0"/>
          </a:p>
          <a:p>
            <a:pPr eaLnBrk="1" hangingPunct="1">
              <a:lnSpc>
                <a:spcPct val="90000"/>
              </a:lnSpc>
            </a:pPr>
            <a:r>
              <a:rPr lang="en-US" altLang="zh-TW" sz="2800" b="1" dirty="0"/>
              <a:t>3 Data Dissemination</a:t>
            </a:r>
            <a:endParaRPr lang="en-US" altLang="zh-TW" sz="2800" b="1" dirty="0"/>
          </a:p>
          <a:p>
            <a:pPr eaLnBrk="1" hangingPunct="1">
              <a:lnSpc>
                <a:spcPct val="90000"/>
              </a:lnSpc>
            </a:pPr>
            <a:r>
              <a:rPr lang="en-US" altLang="zh-TW" sz="2800" b="1" dirty="0"/>
              <a:t>4 Data Gathering</a:t>
            </a:r>
            <a:endParaRPr lang="en-US" altLang="zh-TW" sz="2800" b="1" dirty="0"/>
          </a:p>
          <a:p>
            <a:pPr eaLnBrk="1" hangingPunct="1">
              <a:lnSpc>
                <a:spcPct val="90000"/>
              </a:lnSpc>
            </a:pPr>
            <a:r>
              <a:rPr lang="en-US" altLang="zh-TW" sz="2800" b="1" dirty="0"/>
              <a:t>5 MAC Protocols for Sensor Networks</a:t>
            </a:r>
            <a:endParaRPr lang="en-US" altLang="zh-TW" sz="2800" b="1" dirty="0"/>
          </a:p>
          <a:p>
            <a:pPr eaLnBrk="1" hangingPunct="1">
              <a:lnSpc>
                <a:spcPct val="90000"/>
              </a:lnSpc>
            </a:pPr>
            <a:r>
              <a:rPr lang="en-US" altLang="zh-TW" sz="2800" b="1" dirty="0"/>
              <a:t>6 Location Discovery</a:t>
            </a:r>
            <a:endParaRPr lang="en-US" altLang="zh-TW" sz="2800" b="1" dirty="0"/>
          </a:p>
          <a:p>
            <a:pPr eaLnBrk="1" hangingPunct="1">
              <a:lnSpc>
                <a:spcPct val="90000"/>
              </a:lnSpc>
            </a:pPr>
            <a:r>
              <a:rPr lang="en-US" altLang="zh-TW" sz="2800" b="1" dirty="0"/>
              <a:t>7 Quality of a Sensor Network</a:t>
            </a:r>
            <a:endParaRPr lang="en-US" altLang="zh-TW" sz="2800" b="1" dirty="0"/>
          </a:p>
          <a:p>
            <a:pPr eaLnBrk="1" hangingPunct="1">
              <a:lnSpc>
                <a:spcPct val="90000"/>
              </a:lnSpc>
            </a:pPr>
            <a:r>
              <a:rPr lang="en-US" altLang="zh-TW" sz="2800" b="1" dirty="0"/>
              <a:t>8 Evolving Standards</a:t>
            </a:r>
            <a:endParaRPr lang="en-US" altLang="zh-TW" sz="2800" b="1" dirty="0"/>
          </a:p>
          <a:p>
            <a:pPr eaLnBrk="1" hangingPunct="1">
              <a:lnSpc>
                <a:spcPct val="90000"/>
              </a:lnSpc>
            </a:pPr>
            <a:r>
              <a:rPr lang="en-US" altLang="zh-TW" sz="2800" b="1" dirty="0"/>
              <a:t>9 Other Issues</a:t>
            </a:r>
            <a:endParaRPr lang="en-US" altLang="zh-TW" sz="2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a:ln/>
        </p:spPr>
        <p:txBody>
          <a:bodyPr vert="horz" wrap="square" lIns="91440" tIns="45720" rIns="91440" bIns="45720" anchor="ctr"/>
          <a:p>
            <a:pPr eaLnBrk="1" hangingPunct="1"/>
            <a:r>
              <a:rPr lang="en-US" altLang="zh-TW" sz="3600" dirty="0"/>
              <a:t> Clustered Architecture</a:t>
            </a:r>
            <a:r>
              <a:rPr lang="en-US" altLang="zh-TW" dirty="0"/>
              <a:t> </a:t>
            </a:r>
            <a:endParaRPr lang="en-US" altLang="zh-TW" dirty="0"/>
          </a:p>
        </p:txBody>
      </p:sp>
      <p:sp>
        <p:nvSpPr>
          <p:cNvPr id="46083" name="Rectangle 3"/>
          <p:cNvSpPr>
            <a:spLocks noGrp="1"/>
          </p:cNvSpPr>
          <p:nvPr>
            <p:ph idx="1"/>
          </p:nvPr>
        </p:nvSpPr>
        <p:spPr>
          <a:ln/>
        </p:spPr>
        <p:txBody>
          <a:bodyPr vert="horz" wrap="square" lIns="91440" tIns="45720" rIns="91440" bIns="45720" anchor="t"/>
          <a:p>
            <a:pPr eaLnBrk="1" hangingPunct="1"/>
            <a:r>
              <a:rPr lang="en-US" altLang="zh-TW" sz="2000" dirty="0"/>
              <a:t>A clustered architecture organizes the sensor nodes into clusters, each governed by a cluster-head. The nodes in each cluster are involved in message exchanges with their cluster-heads, and these heads send message to a BS.</a:t>
            </a:r>
            <a:endParaRPr lang="en-US" altLang="zh-TW" sz="2000" dirty="0"/>
          </a:p>
          <a:p>
            <a:pPr eaLnBrk="1" hangingPunct="1"/>
            <a:endParaRPr lang="en-US" altLang="zh-TW" sz="2000" dirty="0"/>
          </a:p>
          <a:p>
            <a:pPr eaLnBrk="1" hangingPunct="1"/>
            <a:r>
              <a:rPr lang="en-US" altLang="zh-TW" sz="2000" dirty="0"/>
              <a:t>Clustered architecture is useful for sensor networks because of its inherent suitability for data fusion. The data gathered by all member of the cluster can be fused at the cluster-head, and only the resulting information needs to be communicated to the BS.</a:t>
            </a:r>
            <a:endParaRPr lang="en-US" altLang="zh-TW" sz="2000" dirty="0"/>
          </a:p>
          <a:p>
            <a:pPr eaLnBrk="1" hangingPunct="1"/>
            <a:endParaRPr lang="en-US" altLang="zh-TW" sz="2000" dirty="0"/>
          </a:p>
          <a:p>
            <a:pPr eaLnBrk="1" hangingPunct="1"/>
            <a:r>
              <a:rPr lang="en-US" altLang="zh-TW" sz="2000" dirty="0"/>
              <a:t>The cluster formation and election of cluster-heads must be an autonomous, distributed process.</a:t>
            </a:r>
            <a:endParaRPr lang="en-US" altLang="zh-TW"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3" name="Rectangle 2"/>
          <p:cNvSpPr>
            <a:spLocks noGrp="1"/>
          </p:cNvSpPr>
          <p:nvPr>
            <p:ph type="title"/>
          </p:nvPr>
        </p:nvSpPr>
        <p:spPr>
          <a:ln/>
        </p:spPr>
        <p:txBody>
          <a:bodyPr vert="horz" wrap="square" lIns="91440" tIns="45720" rIns="91440" bIns="45720" anchor="ctr"/>
          <a:p>
            <a:pPr eaLnBrk="1" hangingPunct="1"/>
            <a:r>
              <a:rPr lang="en-US" altLang="zh-TW" sz="2000" dirty="0"/>
              <a:t>Clustered architecture</a:t>
            </a:r>
            <a:endParaRPr lang="en-US" altLang="zh-TW" sz="2000" dirty="0"/>
          </a:p>
        </p:txBody>
      </p:sp>
      <p:graphicFrame>
        <p:nvGraphicFramePr>
          <p:cNvPr id="5122" name="Object 5"/>
          <p:cNvGraphicFramePr>
            <a:graphicFrameLocks noGrp="1"/>
          </p:cNvGraphicFramePr>
          <p:nvPr>
            <p:ph idx="1"/>
          </p:nvPr>
        </p:nvGraphicFramePr>
        <p:xfrm>
          <a:off x="3916680" y="1144270"/>
          <a:ext cx="4302760" cy="4888865"/>
        </p:xfrm>
        <a:graphic>
          <a:graphicData uri="http://schemas.openxmlformats.org/presentationml/2006/ole">
            <mc:AlternateContent xmlns:mc="http://schemas.openxmlformats.org/markup-compatibility/2006">
              <mc:Choice xmlns:v="urn:schemas-microsoft-com:vml" Requires="v">
                <p:oleObj spid="_x0000_s3094" name="" r:id="rId1" imgW="5562600" imgH="7439025" progId="Paint.Picture">
                  <p:embed/>
                </p:oleObj>
              </mc:Choice>
              <mc:Fallback>
                <p:oleObj name="" r:id="rId1" imgW="5562600" imgH="7439025" progId="Paint.Picture">
                  <p:embed/>
                  <p:pic>
                    <p:nvPicPr>
                      <p:cNvPr id="0" name="Picture 3093"/>
                      <p:cNvPicPr/>
                      <p:nvPr/>
                    </p:nvPicPr>
                    <p:blipFill>
                      <a:blip r:embed="rId2"/>
                      <a:stretch>
                        <a:fillRect/>
                      </a:stretch>
                    </p:blipFill>
                    <p:spPr>
                      <a:xfrm>
                        <a:off x="3916680" y="1144270"/>
                        <a:ext cx="4302760" cy="4888865"/>
                      </a:xfrm>
                      <a:prstGeom prst="rect">
                        <a:avLst/>
                      </a:prstGeom>
                      <a:noFill/>
                      <a:ln w="38100">
                        <a:miter/>
                      </a:ln>
                    </p:spPr>
                  </p:pic>
                </p:oleObj>
              </mc:Fallback>
            </mc:AlternateContent>
          </a:graphicData>
        </a:graphic>
      </p:graphicFrame>
      <p:sp>
        <p:nvSpPr>
          <p:cNvPr id="5124"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2"/>
          <p:cNvSpPr>
            <a:spLocks noGrp="1"/>
          </p:cNvSpPr>
          <p:nvPr>
            <p:ph type="title"/>
          </p:nvPr>
        </p:nvSpPr>
        <p:spPr>
          <a:ln/>
        </p:spPr>
        <p:txBody>
          <a:bodyPr vert="horz" wrap="square" lIns="91440" tIns="45720" rIns="91440" bIns="45720" anchor="ctr"/>
          <a:p>
            <a:pPr eaLnBrk="1" hangingPunct="1"/>
            <a:r>
              <a:rPr lang="en-US" altLang="zh-TW" sz="2400" dirty="0"/>
              <a:t>Low-Energy Adaptive Clustering Hierarchy (LEACH)</a:t>
            </a:r>
            <a:endParaRPr lang="en-US" altLang="zh-TW" sz="2400" dirty="0"/>
          </a:p>
        </p:txBody>
      </p:sp>
      <p:sp>
        <p:nvSpPr>
          <p:cNvPr id="6148" name="Rectangle 3"/>
          <p:cNvSpPr>
            <a:spLocks noGrp="1"/>
          </p:cNvSpPr>
          <p:nvPr>
            <p:ph type="body" sz="half" idx="1"/>
          </p:nvPr>
        </p:nvSpPr>
        <p:spPr>
          <a:xfrm>
            <a:off x="1981200" y="1600200"/>
            <a:ext cx="8147050" cy="4525963"/>
          </a:xfrm>
          <a:ln/>
        </p:spPr>
        <p:txBody>
          <a:bodyPr vert="horz" wrap="square" lIns="91440" tIns="45720" rIns="91440" bIns="45720" anchor="t"/>
          <a:p>
            <a:pPr eaLnBrk="1" hangingPunct="1"/>
            <a:r>
              <a:rPr lang="en-US" altLang="zh-TW" sz="1800" dirty="0"/>
              <a:t>LEACH is a clustering-based protocol that minimizes energy dissipation in sensor networks. The operation of LEACH is spilt into two phases : setup and steady.</a:t>
            </a:r>
            <a:endParaRPr lang="en-US" altLang="zh-TW" sz="1800" dirty="0"/>
          </a:p>
          <a:p>
            <a:pPr lvl="1" eaLnBrk="1" hangingPunct="1"/>
            <a:r>
              <a:rPr lang="en-US" altLang="zh-TW" sz="1600" dirty="0"/>
              <a:t>Setup phase : each sensor node chooses a random number between 0 and 1. If this is lower than the threshold for node n, T(n), the sensor node becomes a cluster-head. The threshold T(n) is calculated as</a:t>
            </a:r>
            <a:endParaRPr lang="en-US" altLang="zh-TW" sz="1600" dirty="0"/>
          </a:p>
          <a:p>
            <a:pPr lvl="1" eaLnBrk="1" hangingPunct="1"/>
            <a:endParaRPr lang="en-US" altLang="zh-TW" sz="1600" dirty="0"/>
          </a:p>
          <a:p>
            <a:pPr lvl="1" eaLnBrk="1" hangingPunct="1"/>
            <a:endParaRPr lang="en-US" altLang="zh-TW" sz="1600" dirty="0"/>
          </a:p>
          <a:p>
            <a:pPr lvl="1" eaLnBrk="1" hangingPunct="1"/>
            <a:endParaRPr lang="en-US" altLang="zh-TW" sz="1600" dirty="0"/>
          </a:p>
          <a:p>
            <a:pPr lvl="2" eaLnBrk="1" hangingPunct="1"/>
            <a:r>
              <a:rPr lang="en-US" altLang="zh-TW" sz="1400" dirty="0"/>
              <a:t>P : the percentage of nodes which are cluster-heads</a:t>
            </a:r>
            <a:endParaRPr lang="en-US" altLang="zh-TW" sz="1400" dirty="0"/>
          </a:p>
          <a:p>
            <a:pPr lvl="2" eaLnBrk="1" hangingPunct="1"/>
            <a:r>
              <a:rPr lang="en-US" altLang="zh-TW" sz="1400" dirty="0"/>
              <a:t>r : the current round</a:t>
            </a:r>
            <a:endParaRPr lang="en-US" altLang="zh-TW" sz="1400" dirty="0"/>
          </a:p>
          <a:p>
            <a:pPr lvl="2" eaLnBrk="1" hangingPunct="1"/>
            <a:r>
              <a:rPr lang="en-US" altLang="zh-TW" sz="1400" dirty="0"/>
              <a:t>G : the set of nodes that has not been cluster-heads in the past 1/P rounds</a:t>
            </a:r>
            <a:endParaRPr lang="en-US" altLang="zh-TW" sz="1400" dirty="0"/>
          </a:p>
          <a:p>
            <a:pPr lvl="2" eaLnBrk="1" hangingPunct="1"/>
            <a:endParaRPr lang="en-US" altLang="zh-TW" sz="1400" dirty="0"/>
          </a:p>
          <a:p>
            <a:pPr lvl="1" eaLnBrk="1" hangingPunct="1">
              <a:buNone/>
            </a:pPr>
            <a:r>
              <a:rPr lang="en-US" altLang="zh-TW" sz="1600" dirty="0"/>
              <a:t>    After selection, the cluster-heads advertise their selection to all nodes. All nodes choose their nearest cluster-head by signal strength (RSSI). The cluster-heads then assign a TDMA schedule for their cluster members.</a:t>
            </a:r>
            <a:endParaRPr lang="en-US" altLang="zh-TW" sz="1600" dirty="0"/>
          </a:p>
        </p:txBody>
      </p:sp>
      <p:graphicFrame>
        <p:nvGraphicFramePr>
          <p:cNvPr id="6146" name="Object 4"/>
          <p:cNvGraphicFramePr/>
          <p:nvPr>
            <p:ph sz="half" idx="2"/>
          </p:nvPr>
        </p:nvGraphicFramePr>
        <p:xfrm>
          <a:off x="3503613" y="3357563"/>
          <a:ext cx="3686175" cy="792162"/>
        </p:xfrm>
        <a:graphic>
          <a:graphicData uri="http://schemas.openxmlformats.org/presentationml/2006/ole">
            <mc:AlternateContent xmlns:mc="http://schemas.openxmlformats.org/markup-compatibility/2006">
              <mc:Choice xmlns:v="urn:schemas-microsoft-com:vml" Requires="v">
                <p:oleObj spid="_x0000_s3093" name="" r:id="rId1" imgW="3686175" imgH="704850" progId="Paint.Picture">
                  <p:embed/>
                </p:oleObj>
              </mc:Choice>
              <mc:Fallback>
                <p:oleObj name="" r:id="rId1" imgW="3686175" imgH="704850" progId="Paint.Picture">
                  <p:embed/>
                  <p:pic>
                    <p:nvPicPr>
                      <p:cNvPr id="0" name="Picture 3092"/>
                      <p:cNvPicPr/>
                      <p:nvPr/>
                    </p:nvPicPr>
                    <p:blipFill>
                      <a:blip r:embed="rId2"/>
                      <a:stretch>
                        <a:fillRect/>
                      </a:stretch>
                    </p:blipFill>
                    <p:spPr>
                      <a:xfrm>
                        <a:off x="3503613" y="3357563"/>
                        <a:ext cx="3686175" cy="792162"/>
                      </a:xfrm>
                      <a:prstGeom prst="rect">
                        <a:avLst/>
                      </a:prstGeom>
                      <a:noFill/>
                      <a:ln w="38100">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47107" name="Rectangle 3"/>
          <p:cNvSpPr>
            <a:spLocks noGrp="1"/>
          </p:cNvSpPr>
          <p:nvPr>
            <p:ph idx="1"/>
          </p:nvPr>
        </p:nvSpPr>
        <p:spPr>
          <a:ln/>
        </p:spPr>
        <p:txBody>
          <a:bodyPr vert="horz" wrap="square" lIns="91440" tIns="45720" rIns="91440" bIns="45720" anchor="t"/>
          <a:p>
            <a:pPr lvl="1" eaLnBrk="1" hangingPunct="1"/>
            <a:r>
              <a:rPr lang="en-US" altLang="zh-TW" sz="1800" dirty="0"/>
              <a:t>Steady phase : data transmission takes place based on the TDMA schedule, and the cluster-heads perform data aggregation/fusion. </a:t>
            </a:r>
            <a:endParaRPr lang="en-US" altLang="zh-TW" sz="1800" dirty="0"/>
          </a:p>
          <a:p>
            <a:pPr lvl="1" eaLnBrk="1" hangingPunct="1">
              <a:buNone/>
            </a:pPr>
            <a:endParaRPr lang="en-US" altLang="zh-TW" sz="1800" dirty="0"/>
          </a:p>
          <a:p>
            <a:pPr lvl="1" eaLnBrk="1" hangingPunct="1">
              <a:buNone/>
            </a:pPr>
            <a:r>
              <a:rPr lang="en-US" altLang="zh-TW" sz="1800" dirty="0"/>
              <a:t>	After a certain period of time in the steady phase, cluster-heads are selected again through the setup phase.</a:t>
            </a:r>
            <a:endParaRPr lang="en-US" altLang="zh-TW"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a:ln/>
        </p:spPr>
        <p:txBody>
          <a:bodyPr vert="horz" wrap="square" lIns="91440" tIns="45720" rIns="91440" bIns="45720" anchor="ctr"/>
          <a:p>
            <a:pPr eaLnBrk="1" hangingPunct="1"/>
            <a:r>
              <a:rPr lang="en-US" altLang="zh-TW" sz="3600" b="1" dirty="0"/>
              <a:t>Data Dissemination</a:t>
            </a:r>
            <a:endParaRPr lang="en-US" altLang="zh-TW" sz="3600" b="1" dirty="0"/>
          </a:p>
        </p:txBody>
      </p:sp>
      <p:sp>
        <p:nvSpPr>
          <p:cNvPr id="48131" name="Rectangle 3"/>
          <p:cNvSpPr>
            <a:spLocks noGrp="1"/>
          </p:cNvSpPr>
          <p:nvPr>
            <p:ph idx="1"/>
          </p:nvPr>
        </p:nvSpPr>
        <p:spPr>
          <a:ln/>
        </p:spPr>
        <p:txBody>
          <a:bodyPr vert="horz" wrap="square" lIns="91440" tIns="45720" rIns="91440" bIns="45720" anchor="t"/>
          <a:p>
            <a:pPr eaLnBrk="1" hangingPunct="1"/>
            <a:r>
              <a:rPr lang="en-US" altLang="zh-TW" sz="2000" dirty="0"/>
              <a:t>Data dissemination is the process by which queries or data are routed in the sensor network. The data collected by sensor nodes has to be communicated to the node which interested in the data.</a:t>
            </a:r>
            <a:endParaRPr lang="en-US" altLang="zh-TW" sz="2000" dirty="0"/>
          </a:p>
          <a:p>
            <a:pPr eaLnBrk="1" hangingPunct="1"/>
            <a:r>
              <a:rPr lang="en-US" altLang="zh-TW" sz="2000" dirty="0"/>
              <a:t>The node that generates data is call source and the information to be reported is called an event. A node which interested in an event is called sink.</a:t>
            </a:r>
            <a:endParaRPr lang="en-US" altLang="zh-TW" sz="2000" dirty="0"/>
          </a:p>
          <a:p>
            <a:pPr eaLnBrk="1" hangingPunct="1"/>
            <a:r>
              <a:rPr lang="en-US" altLang="zh-TW" sz="2000" dirty="0"/>
              <a:t>Data dissemination consist of a two-step process : interest propagation and data propagation.</a:t>
            </a:r>
            <a:endParaRPr lang="en-US" altLang="zh-TW" sz="2000" dirty="0"/>
          </a:p>
          <a:p>
            <a:pPr lvl="1" eaLnBrk="1" hangingPunct="1"/>
            <a:r>
              <a:rPr lang="en-US" altLang="zh-TW" sz="1800" dirty="0"/>
              <a:t>Interest propagation : for every event that a sink is interested in, it broadcasts its interest to is neighbor, and across the network. </a:t>
            </a:r>
            <a:endParaRPr lang="en-US" altLang="zh-TW" sz="1800" dirty="0"/>
          </a:p>
          <a:p>
            <a:pPr lvl="1" eaLnBrk="1" hangingPunct="1"/>
            <a:r>
              <a:rPr lang="en-US" altLang="zh-TW" sz="1800" dirty="0"/>
              <a:t>Data dissemination : When an event is detected, it reported to the interested nodes (sink). </a:t>
            </a:r>
            <a:endParaRPr lang="en-US" altLang="zh-TW"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ln/>
        </p:spPr>
        <p:txBody>
          <a:bodyPr vert="horz" wrap="square" lIns="91440" tIns="45720" rIns="91440" bIns="45720" anchor="ctr"/>
          <a:p>
            <a:pPr eaLnBrk="1" hangingPunct="1"/>
            <a:r>
              <a:rPr lang="en-US" altLang="zh-TW" sz="3600" dirty="0"/>
              <a:t>Flooding</a:t>
            </a:r>
            <a:r>
              <a:rPr lang="en-US" altLang="zh-TW" dirty="0"/>
              <a:t> </a:t>
            </a:r>
            <a:endParaRPr lang="en-US" altLang="zh-TW" dirty="0"/>
          </a:p>
        </p:txBody>
      </p:sp>
      <p:sp>
        <p:nvSpPr>
          <p:cNvPr id="49155" name="Rectangle 3"/>
          <p:cNvSpPr>
            <a:spLocks noGrp="1"/>
          </p:cNvSpPr>
          <p:nvPr>
            <p:ph idx="1"/>
          </p:nvPr>
        </p:nvSpPr>
        <p:spPr>
          <a:ln/>
        </p:spPr>
        <p:txBody>
          <a:bodyPr vert="horz" wrap="square" lIns="91440" tIns="45720" rIns="91440" bIns="45720" anchor="t"/>
          <a:p>
            <a:pPr eaLnBrk="1" hangingPunct="1"/>
            <a:r>
              <a:rPr lang="en-US" altLang="zh-TW" sz="2000" dirty="0"/>
              <a:t>Each node which receives a packet (queries/data) broadcasts it if the maximum hop-count of the packet is not reached and the node itself is not the destination of the packet.</a:t>
            </a:r>
            <a:endParaRPr lang="en-US" altLang="zh-TW" sz="2000" dirty="0"/>
          </a:p>
          <a:p>
            <a:pPr eaLnBrk="1" hangingPunct="1"/>
            <a:r>
              <a:rPr lang="en-US" altLang="zh-TW" sz="2000" dirty="0"/>
              <a:t>Disadvantages :</a:t>
            </a:r>
            <a:endParaRPr lang="en-US" altLang="zh-TW" sz="2000" dirty="0"/>
          </a:p>
          <a:p>
            <a:pPr lvl="1" eaLnBrk="1" hangingPunct="1"/>
            <a:r>
              <a:rPr lang="en-US" altLang="zh-TW" sz="1800" dirty="0"/>
              <a:t>Implosion : this is the situation when duplicate messages are send to the same node. This occurs when a node receives copies of the same messages from many of its neighbors.</a:t>
            </a:r>
            <a:endParaRPr lang="en-US" altLang="zh-TW" sz="1800" dirty="0"/>
          </a:p>
          <a:p>
            <a:pPr lvl="1" eaLnBrk="1" hangingPunct="1"/>
            <a:r>
              <a:rPr lang="en-US" altLang="zh-TW" sz="1800" dirty="0"/>
              <a:t>Overlap : the same event may be sensed by more than one node due to overlapping regions of coverage. This results in their neighbors receiving duplicate reports of the same event.</a:t>
            </a:r>
            <a:endParaRPr lang="en-US" altLang="zh-TW" sz="1800" dirty="0"/>
          </a:p>
          <a:p>
            <a:pPr lvl="1" eaLnBrk="1" hangingPunct="1"/>
            <a:r>
              <a:rPr lang="en-US" altLang="zh-TW" sz="1800" dirty="0"/>
              <a:t>Resource blindness : the flooding protocol does not consider the available energy at the nodes and results in many redundant transmissions. Hence, it reduces the network lifetime.</a:t>
            </a:r>
            <a:endParaRPr lang="en-US" altLang="zh-TW"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a:ln/>
        </p:spPr>
        <p:txBody>
          <a:bodyPr vert="horz" wrap="square" lIns="91440" tIns="45720" rIns="91440" bIns="45720" anchor="ctr"/>
          <a:p>
            <a:pPr eaLnBrk="1" hangingPunct="1"/>
            <a:r>
              <a:rPr lang="en-US" altLang="zh-TW" sz="3600" dirty="0"/>
              <a:t>Gossiping</a:t>
            </a:r>
            <a:r>
              <a:rPr lang="en-US" altLang="zh-TW" dirty="0"/>
              <a:t> </a:t>
            </a:r>
            <a:endParaRPr lang="en-US" altLang="zh-TW" dirty="0"/>
          </a:p>
        </p:txBody>
      </p:sp>
      <p:sp>
        <p:nvSpPr>
          <p:cNvPr id="50179" name="Rectangle 3"/>
          <p:cNvSpPr>
            <a:spLocks noGrp="1"/>
          </p:cNvSpPr>
          <p:nvPr>
            <p:ph idx="1"/>
          </p:nvPr>
        </p:nvSpPr>
        <p:spPr>
          <a:ln/>
        </p:spPr>
        <p:txBody>
          <a:bodyPr vert="horz" wrap="square" lIns="91440" tIns="45720" rIns="91440" bIns="45720" anchor="t"/>
          <a:p>
            <a:pPr eaLnBrk="1" hangingPunct="1"/>
            <a:r>
              <a:rPr lang="en-US" altLang="zh-TW" sz="2000" dirty="0"/>
              <a:t>Modified version of blooding</a:t>
            </a:r>
            <a:endParaRPr lang="en-US" altLang="zh-TW" sz="2000" dirty="0"/>
          </a:p>
          <a:p>
            <a:pPr eaLnBrk="1" hangingPunct="1"/>
            <a:endParaRPr lang="en-US" altLang="zh-TW" sz="2000" dirty="0"/>
          </a:p>
          <a:p>
            <a:pPr eaLnBrk="1" hangingPunct="1"/>
            <a:r>
              <a:rPr lang="en-US" altLang="zh-TW" sz="2000" dirty="0"/>
              <a:t>The nodes do not broadcast a packet, but send it to a randomly selected neighbor.</a:t>
            </a:r>
            <a:endParaRPr lang="en-US" altLang="zh-TW" sz="2000" dirty="0"/>
          </a:p>
          <a:p>
            <a:pPr eaLnBrk="1" hangingPunct="1"/>
            <a:endParaRPr lang="en-US" altLang="zh-TW" sz="2000" dirty="0"/>
          </a:p>
          <a:p>
            <a:pPr eaLnBrk="1" hangingPunct="1"/>
            <a:r>
              <a:rPr lang="en-US" altLang="zh-TW" sz="2000" dirty="0"/>
              <a:t>Avoid the problem of implosion</a:t>
            </a:r>
            <a:endParaRPr lang="en-US" altLang="zh-TW" sz="2000" dirty="0"/>
          </a:p>
          <a:p>
            <a:pPr eaLnBrk="1" hangingPunct="1"/>
            <a:endParaRPr lang="en-US" altLang="zh-TW" sz="2000" dirty="0"/>
          </a:p>
          <a:p>
            <a:pPr eaLnBrk="1" hangingPunct="1"/>
            <a:r>
              <a:rPr lang="en-US" altLang="zh-TW" sz="2000" dirty="0"/>
              <a:t>It takes a long time for message to propagate throughout the network.</a:t>
            </a:r>
            <a:endParaRPr lang="en-US" altLang="zh-TW" sz="2000" dirty="0"/>
          </a:p>
          <a:p>
            <a:pPr eaLnBrk="1" hangingPunct="1"/>
            <a:endParaRPr lang="en-US" altLang="zh-TW" sz="2000" dirty="0"/>
          </a:p>
          <a:p>
            <a:pPr eaLnBrk="1" hangingPunct="1"/>
            <a:r>
              <a:rPr lang="en-US" altLang="zh-TW" sz="2000" dirty="0"/>
              <a:t>It does not guarantee that all nodes of network will receive the message.</a:t>
            </a:r>
            <a:endParaRPr lang="en-US" altLang="zh-TW"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ln/>
        </p:spPr>
        <p:txBody>
          <a:bodyPr vert="horz" wrap="square" lIns="91440" tIns="45720" rIns="91440" bIns="45720" anchor="ctr"/>
          <a:p>
            <a:pPr eaLnBrk="1" hangingPunct="1"/>
            <a:r>
              <a:rPr lang="en-US" altLang="zh-TW" sz="3600" dirty="0"/>
              <a:t>Rumor Routing</a:t>
            </a:r>
            <a:r>
              <a:rPr lang="en-US" altLang="zh-TW" dirty="0"/>
              <a:t> </a:t>
            </a:r>
            <a:endParaRPr lang="en-US" altLang="zh-TW" dirty="0"/>
          </a:p>
        </p:txBody>
      </p:sp>
      <p:sp>
        <p:nvSpPr>
          <p:cNvPr id="51203" name="Rectangle 3"/>
          <p:cNvSpPr>
            <a:spLocks noGrp="1"/>
          </p:cNvSpPr>
          <p:nvPr>
            <p:ph idx="1"/>
          </p:nvPr>
        </p:nvSpPr>
        <p:spPr>
          <a:ln/>
        </p:spPr>
        <p:txBody>
          <a:bodyPr vert="horz" wrap="square" lIns="91440" tIns="45720" rIns="91440" bIns="45720" anchor="t"/>
          <a:p>
            <a:pPr eaLnBrk="1" hangingPunct="1"/>
            <a:r>
              <a:rPr lang="en-US" altLang="zh-TW" sz="2000" dirty="0"/>
              <a:t>Agent-based path creation algorithm</a:t>
            </a:r>
            <a:endParaRPr lang="en-US" altLang="zh-TW" sz="2000" dirty="0"/>
          </a:p>
          <a:p>
            <a:pPr eaLnBrk="1" hangingPunct="1"/>
            <a:endParaRPr lang="en-US" altLang="zh-TW" sz="2000" dirty="0"/>
          </a:p>
          <a:p>
            <a:pPr eaLnBrk="1" hangingPunct="1"/>
            <a:r>
              <a:rPr lang="en-US" altLang="zh-TW" sz="2000" dirty="0"/>
              <a:t>Agent is a long-lived packet created at random by nodes, and it will die after visit k hops.</a:t>
            </a:r>
            <a:endParaRPr lang="en-US" altLang="zh-TW" sz="2000" dirty="0"/>
          </a:p>
          <a:p>
            <a:pPr eaLnBrk="1" hangingPunct="1"/>
            <a:endParaRPr lang="en-US" altLang="zh-TW" sz="2000" dirty="0"/>
          </a:p>
          <a:p>
            <a:pPr eaLnBrk="1" hangingPunct="1"/>
            <a:r>
              <a:rPr lang="en-US" altLang="zh-TW" sz="2000" dirty="0"/>
              <a:t>It circulated in the network to establish shortest paths to events that they encounter.</a:t>
            </a:r>
            <a:endParaRPr lang="en-US" altLang="zh-TW" sz="2000" dirty="0"/>
          </a:p>
          <a:p>
            <a:pPr eaLnBrk="1" hangingPunct="1"/>
            <a:endParaRPr lang="en-US" altLang="zh-TW" sz="2000" dirty="0"/>
          </a:p>
          <a:p>
            <a:pPr eaLnBrk="1" hangingPunct="1"/>
            <a:r>
              <a:rPr lang="en-US" altLang="zh-TW" sz="2000" dirty="0"/>
              <a:t>When an agent finds a node whose path to an event is longer than its own, it updates the node’s routing table.</a:t>
            </a:r>
            <a:endParaRPr lang="en-US" altLang="zh-TW"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Rectangle 2"/>
          <p:cNvSpPr>
            <a:spLocks noGrp="1"/>
          </p:cNvSpPr>
          <p:nvPr>
            <p:ph type="title"/>
          </p:nvPr>
        </p:nvSpPr>
        <p:spPr>
          <a:ln/>
        </p:spPr>
        <p:txBody>
          <a:bodyPr vert="horz" wrap="square" lIns="91440" tIns="45720" rIns="91440" bIns="45720" anchor="ctr"/>
          <a:p>
            <a:pPr eaLnBrk="1" hangingPunct="1"/>
            <a:r>
              <a:rPr lang="en-US" altLang="zh-TW" sz="2000" dirty="0"/>
              <a:t>Rumor routing</a:t>
            </a:r>
            <a:endParaRPr lang="en-US" altLang="zh-TW" sz="2000" dirty="0"/>
          </a:p>
        </p:txBody>
      </p:sp>
      <p:graphicFrame>
        <p:nvGraphicFramePr>
          <p:cNvPr id="7170" name="Object 3"/>
          <p:cNvGraphicFramePr/>
          <p:nvPr>
            <p:ph idx="1"/>
          </p:nvPr>
        </p:nvGraphicFramePr>
        <p:xfrm>
          <a:off x="2017713" y="1600200"/>
          <a:ext cx="8156575" cy="4525963"/>
        </p:xfrm>
        <a:graphic>
          <a:graphicData uri="http://schemas.openxmlformats.org/presentationml/2006/ole">
            <mc:AlternateContent xmlns:mc="http://schemas.openxmlformats.org/markup-compatibility/2006">
              <mc:Choice xmlns:v="urn:schemas-microsoft-com:vml" Requires="v">
                <p:oleObj spid="_x0000_s3096" name="" r:id="rId1" imgW="8172450" imgH="4533900" progId="Paint.Picture">
                  <p:embed/>
                </p:oleObj>
              </mc:Choice>
              <mc:Fallback>
                <p:oleObj name="" r:id="rId1" imgW="8172450" imgH="4533900" progId="Paint.Picture">
                  <p:embed/>
                  <p:pic>
                    <p:nvPicPr>
                      <p:cNvPr id="0" name="Picture 3095"/>
                      <p:cNvPicPr/>
                      <p:nvPr/>
                    </p:nvPicPr>
                    <p:blipFill>
                      <a:blip r:embed="rId2"/>
                      <a:stretch>
                        <a:fillRect/>
                      </a:stretch>
                    </p:blipFill>
                    <p:spPr>
                      <a:xfrm>
                        <a:off x="2017713" y="1600200"/>
                        <a:ext cx="8156575" cy="4525963"/>
                      </a:xfrm>
                      <a:prstGeom prst="rect">
                        <a:avLst/>
                      </a:prstGeom>
                      <a:noFill/>
                      <a:ln w="38100">
                        <a:miter/>
                      </a:ln>
                    </p:spPr>
                  </p:pic>
                </p:oleObj>
              </mc:Fallback>
            </mc:AlternateContent>
          </a:graphicData>
        </a:graphic>
      </p:graphicFrame>
      <p:sp>
        <p:nvSpPr>
          <p:cNvPr id="7172"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a:ln/>
        </p:spPr>
        <p:txBody>
          <a:bodyPr vert="horz" wrap="square" lIns="91440" tIns="45720" rIns="91440" bIns="45720" anchor="ctr"/>
          <a:p>
            <a:pPr eaLnBrk="1" hangingPunct="1"/>
            <a:r>
              <a:rPr lang="en-US" altLang="zh-TW" sz="3200" dirty="0"/>
              <a:t>Sequential Assignment Routing (SAR)</a:t>
            </a:r>
            <a:r>
              <a:rPr lang="en-US" altLang="zh-TW" sz="4000" dirty="0"/>
              <a:t> </a:t>
            </a:r>
            <a:endParaRPr lang="en-US" altLang="zh-TW" sz="4000" dirty="0"/>
          </a:p>
        </p:txBody>
      </p:sp>
      <p:sp>
        <p:nvSpPr>
          <p:cNvPr id="52227" name="Rectangle 3"/>
          <p:cNvSpPr>
            <a:spLocks noGrp="1"/>
          </p:cNvSpPr>
          <p:nvPr>
            <p:ph idx="1"/>
          </p:nvPr>
        </p:nvSpPr>
        <p:spPr>
          <a:ln/>
        </p:spPr>
        <p:txBody>
          <a:bodyPr vert="horz" wrap="square" lIns="91440" tIns="45720" rIns="91440" bIns="45720" anchor="t"/>
          <a:p>
            <a:pPr eaLnBrk="1" hangingPunct="1"/>
            <a:r>
              <a:rPr lang="en-US" altLang="zh-TW" sz="2000" dirty="0"/>
              <a:t>The sequential assignment routing (SAR) algorithm creates multiple trees, where the root of each tree is a one-hop neighbor of the sink.</a:t>
            </a:r>
            <a:endParaRPr lang="en-US" altLang="zh-TW" sz="2000" dirty="0"/>
          </a:p>
          <a:p>
            <a:pPr eaLnBrk="1" hangingPunct="1"/>
            <a:r>
              <a:rPr lang="en-US" altLang="zh-TW" sz="2000" dirty="0"/>
              <a:t>To avoid nodes with low throughput or high delay.</a:t>
            </a:r>
            <a:endParaRPr lang="en-US" altLang="zh-TW" sz="2000" dirty="0"/>
          </a:p>
          <a:p>
            <a:pPr eaLnBrk="1" hangingPunct="1"/>
            <a:r>
              <a:rPr lang="en-US" altLang="zh-TW" sz="2000" dirty="0"/>
              <a:t>Each sensor node records two parameters about each path though it : available energy resources on the path and an additive QoS metric such as delay.</a:t>
            </a:r>
            <a:endParaRPr lang="en-US" altLang="zh-TW" sz="2000" dirty="0"/>
          </a:p>
          <a:p>
            <a:pPr lvl="1" eaLnBrk="1" hangingPunct="1"/>
            <a:r>
              <a:rPr lang="en-US" altLang="zh-TW" sz="1800" dirty="0"/>
              <a:t>Higher priority packets take lower delay paths, and lower priority packets have to use the paths of greater delay, so that the            priority x delay QoS metric is maintained.</a:t>
            </a:r>
            <a:endParaRPr lang="en-US" altLang="zh-TW" sz="1800" dirty="0"/>
          </a:p>
          <a:p>
            <a:pPr eaLnBrk="1" hangingPunct="1"/>
            <a:r>
              <a:rPr lang="en-US" altLang="zh-TW" sz="2000" dirty="0"/>
              <a:t>SAR minimizes the average weighted QoS metric over the lifetime of the network.</a:t>
            </a:r>
            <a:endParaRPr lang="en-US" altLang="zh-TW"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a:ln/>
        </p:spPr>
        <p:txBody>
          <a:bodyPr vert="horz" wrap="square" lIns="91440" tIns="45720" rIns="91440" bIns="45720" anchor="ctr"/>
          <a:p>
            <a:pPr eaLnBrk="1" hangingPunct="1"/>
            <a:r>
              <a:rPr lang="en-US" altLang="zh-TW" b="1" dirty="0"/>
              <a:t>12.1 Introduction</a:t>
            </a:r>
            <a:endParaRPr lang="en-US" altLang="zh-TW" b="1" dirty="0"/>
          </a:p>
        </p:txBody>
      </p:sp>
      <p:sp>
        <p:nvSpPr>
          <p:cNvPr id="32771" name="Rectangle 3"/>
          <p:cNvSpPr>
            <a:spLocks noGrp="1"/>
          </p:cNvSpPr>
          <p:nvPr>
            <p:ph idx="1"/>
          </p:nvPr>
        </p:nvSpPr>
        <p:spPr>
          <a:ln/>
        </p:spPr>
        <p:txBody>
          <a:bodyPr vert="horz" wrap="square" lIns="91440" tIns="45720" rIns="91440" bIns="45720" anchor="t"/>
          <a:p>
            <a:pPr eaLnBrk="1" hangingPunct="1"/>
            <a:r>
              <a:rPr lang="en-US" altLang="zh-TW" sz="2000" dirty="0"/>
              <a:t>Sensor networks are highly distributed networks of small, lightweight wireless node, deployed in large numbers to monitor the environment or system.</a:t>
            </a:r>
            <a:endParaRPr lang="en-US" altLang="zh-TW" sz="2000" dirty="0"/>
          </a:p>
          <a:p>
            <a:pPr eaLnBrk="1" hangingPunct="1"/>
            <a:endParaRPr lang="en-US" altLang="zh-TW" sz="2000" dirty="0"/>
          </a:p>
          <a:p>
            <a:pPr eaLnBrk="1" hangingPunct="1"/>
            <a:r>
              <a:rPr lang="en-US" altLang="zh-TW" sz="2000" dirty="0"/>
              <a:t>Each node of the sensor networks consist of three subsystem: </a:t>
            </a:r>
            <a:endParaRPr lang="en-US" altLang="zh-TW" sz="2000" dirty="0"/>
          </a:p>
          <a:p>
            <a:pPr lvl="1" eaLnBrk="1" hangingPunct="1"/>
            <a:r>
              <a:rPr lang="en-US" altLang="zh-TW" sz="1800" dirty="0"/>
              <a:t>Sensor subsystem: senses the environment</a:t>
            </a:r>
            <a:endParaRPr lang="en-US" altLang="zh-TW" sz="1800" dirty="0"/>
          </a:p>
          <a:p>
            <a:pPr lvl="1" eaLnBrk="1" hangingPunct="1"/>
            <a:r>
              <a:rPr lang="en-US" altLang="zh-TW" sz="1800" dirty="0"/>
              <a:t>Processing subsystem: performs local computations on the sensed data</a:t>
            </a:r>
            <a:endParaRPr lang="en-US" altLang="zh-TW" sz="1800" dirty="0"/>
          </a:p>
          <a:p>
            <a:pPr lvl="1" eaLnBrk="1" hangingPunct="1"/>
            <a:r>
              <a:rPr lang="en-US" altLang="zh-TW" sz="1800" dirty="0"/>
              <a:t>Communication subsystem: responsible for message exchange with neighboring sensor nodes</a:t>
            </a:r>
            <a:endParaRPr lang="en-US" altLang="zh-TW" sz="1800" dirty="0"/>
          </a:p>
          <a:p>
            <a:pPr lvl="1" eaLnBrk="1" hangingPunct="1">
              <a:buNone/>
            </a:pPr>
            <a:endParaRPr lang="en-US" altLang="zh-TW" sz="1800" dirty="0"/>
          </a:p>
          <a:p>
            <a:pPr eaLnBrk="1" hangingPunct="1"/>
            <a:r>
              <a:rPr lang="en-US" altLang="zh-TW" sz="2000" dirty="0"/>
              <a:t>The features of sensor nodes</a:t>
            </a:r>
            <a:endParaRPr lang="en-US" altLang="zh-TW" sz="2000" dirty="0"/>
          </a:p>
          <a:p>
            <a:pPr lvl="1" eaLnBrk="1" hangingPunct="1"/>
            <a:r>
              <a:rPr lang="en-US" altLang="zh-TW" sz="1800" dirty="0"/>
              <a:t>Limited sensing region, processing power, energy</a:t>
            </a:r>
            <a:endParaRPr lang="en-US" altLang="zh-TW" sz="1800" dirty="0"/>
          </a:p>
          <a:p>
            <a:pPr lvl="1" eaLnBrk="1" hangingPunct="1">
              <a:buNone/>
            </a:pPr>
            <a:endParaRPr lang="en-US" altLang="zh-TW"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5" name="Rectangle 2"/>
          <p:cNvSpPr>
            <a:spLocks noGrp="1"/>
          </p:cNvSpPr>
          <p:nvPr>
            <p:ph type="title"/>
          </p:nvPr>
        </p:nvSpPr>
        <p:spPr>
          <a:ln/>
        </p:spPr>
        <p:txBody>
          <a:bodyPr vert="horz" wrap="square" lIns="91440" tIns="45720" rIns="91440" bIns="45720" anchor="ctr"/>
          <a:p>
            <a:pPr eaLnBrk="1" hangingPunct="1"/>
            <a:r>
              <a:rPr lang="en-US" altLang="zh-TW" sz="2000" dirty="0"/>
              <a:t>Sequential assignment routing</a:t>
            </a:r>
            <a:endParaRPr lang="en-US" altLang="zh-TW" sz="2000" dirty="0"/>
          </a:p>
        </p:txBody>
      </p:sp>
      <p:graphicFrame>
        <p:nvGraphicFramePr>
          <p:cNvPr id="8194" name="Object 3"/>
          <p:cNvGraphicFramePr/>
          <p:nvPr>
            <p:ph idx="1"/>
          </p:nvPr>
        </p:nvGraphicFramePr>
        <p:xfrm>
          <a:off x="3890963" y="1600200"/>
          <a:ext cx="4408487" cy="4525963"/>
        </p:xfrm>
        <a:graphic>
          <a:graphicData uri="http://schemas.openxmlformats.org/presentationml/2006/ole">
            <mc:AlternateContent xmlns:mc="http://schemas.openxmlformats.org/markup-compatibility/2006">
              <mc:Choice xmlns:v="urn:schemas-microsoft-com:vml" Requires="v">
                <p:oleObj spid="_x0000_s3097" name="" r:id="rId1" imgW="6096000" imgH="6257925" progId="Paint.Picture">
                  <p:embed/>
                </p:oleObj>
              </mc:Choice>
              <mc:Fallback>
                <p:oleObj name="" r:id="rId1" imgW="6096000" imgH="6257925" progId="Paint.Picture">
                  <p:embed/>
                  <p:pic>
                    <p:nvPicPr>
                      <p:cNvPr id="0" name="Picture 3096"/>
                      <p:cNvPicPr/>
                      <p:nvPr/>
                    </p:nvPicPr>
                    <p:blipFill>
                      <a:blip r:embed="rId2"/>
                      <a:stretch>
                        <a:fillRect/>
                      </a:stretch>
                    </p:blipFill>
                    <p:spPr>
                      <a:xfrm>
                        <a:off x="3890963" y="1600200"/>
                        <a:ext cx="4408487" cy="4525963"/>
                      </a:xfrm>
                      <a:prstGeom prst="rect">
                        <a:avLst/>
                      </a:prstGeom>
                      <a:noFill/>
                      <a:ln w="38100">
                        <a:miter/>
                      </a:ln>
                    </p:spPr>
                  </p:pic>
                </p:oleObj>
              </mc:Fallback>
            </mc:AlternateContent>
          </a:graphicData>
        </a:graphic>
      </p:graphicFrame>
      <p:sp>
        <p:nvSpPr>
          <p:cNvPr id="8196"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ln/>
        </p:spPr>
        <p:txBody>
          <a:bodyPr vert="horz" wrap="square" lIns="91440" tIns="45720" rIns="91440" bIns="45720" anchor="ctr"/>
          <a:p>
            <a:pPr eaLnBrk="1" hangingPunct="1"/>
            <a:r>
              <a:rPr lang="en-US" altLang="zh-TW" sz="3200" dirty="0"/>
              <a:t>Directed Diffusion</a:t>
            </a:r>
            <a:r>
              <a:rPr lang="en-US" altLang="zh-TW" dirty="0"/>
              <a:t> </a:t>
            </a:r>
            <a:endParaRPr lang="en-US" altLang="zh-TW" dirty="0"/>
          </a:p>
        </p:txBody>
      </p:sp>
      <p:sp>
        <p:nvSpPr>
          <p:cNvPr id="53251" name="Rectangle 3"/>
          <p:cNvSpPr>
            <a:spLocks noGrp="1"/>
          </p:cNvSpPr>
          <p:nvPr>
            <p:ph idx="1"/>
          </p:nvPr>
        </p:nvSpPr>
        <p:spPr>
          <a:ln/>
        </p:spPr>
        <p:txBody>
          <a:bodyPr vert="horz" wrap="square" lIns="91440" tIns="45720" rIns="91440" bIns="45720" anchor="t"/>
          <a:p>
            <a:pPr eaLnBrk="1" hangingPunct="1"/>
            <a:r>
              <a:rPr lang="en-US" altLang="zh-TW" sz="2000" dirty="0"/>
              <a:t>The directed diffusion protocol is useful in scenarios where the sensor nodes themselves generate requests/queries for data sensed by other nodes.</a:t>
            </a:r>
            <a:endParaRPr lang="en-US" altLang="zh-TW" sz="2000" dirty="0"/>
          </a:p>
          <a:p>
            <a:pPr eaLnBrk="1" hangingPunct="1"/>
            <a:r>
              <a:rPr lang="en-US" altLang="zh-TW" sz="2000" dirty="0"/>
              <a:t>Each sensor node names its data with one or more attributes.</a:t>
            </a:r>
            <a:endParaRPr lang="en-US" altLang="zh-TW" sz="2000" dirty="0"/>
          </a:p>
          <a:p>
            <a:pPr eaLnBrk="1" hangingPunct="1"/>
            <a:r>
              <a:rPr lang="en-US" altLang="zh-TW" sz="2000" dirty="0"/>
              <a:t>Each sensor node express their interest depending on these attributes.</a:t>
            </a:r>
            <a:endParaRPr lang="en-US" altLang="zh-TW" sz="2000" dirty="0"/>
          </a:p>
          <a:p>
            <a:pPr eaLnBrk="1" hangingPunct="1"/>
            <a:r>
              <a:rPr lang="en-US" altLang="zh-TW" sz="2000" dirty="0"/>
              <a:t>Each path is associated with a interest gradient, while positive gradient make the data flow along the path, negative gradient inhibit the distribution data along a particular path.</a:t>
            </a:r>
            <a:endParaRPr lang="en-US" altLang="zh-TW" sz="2000" dirty="0"/>
          </a:p>
          <a:p>
            <a:pPr lvl="1" eaLnBrk="1" hangingPunct="1"/>
            <a:r>
              <a:rPr lang="en-US" altLang="zh-TW" sz="1800" dirty="0"/>
              <a:t>Example : two path formed with gradient 0.4 and 0.8, the source may twice as much data along the higher one</a:t>
            </a:r>
            <a:endParaRPr lang="en-US" altLang="zh-TW" sz="1800" dirty="0"/>
          </a:p>
          <a:p>
            <a:pPr lvl="1" eaLnBrk="1" hangingPunct="1"/>
            <a:r>
              <a:rPr lang="en-US" altLang="zh-TW" sz="1800" dirty="0"/>
              <a:t>Suppose the sink wants more frequent update from the sensor which have detected an event =&gt; send a higher data-rate requirement for increasing the gradient of that path.</a:t>
            </a:r>
            <a:endParaRPr lang="en-US" altLang="zh-TW" sz="1800" dirty="0"/>
          </a:p>
          <a:p>
            <a:pPr eaLnBrk="1" hangingPunct="1"/>
            <a:endParaRPr lang="en-US" altLang="zh-TW"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54275" name="Rectangle 3"/>
          <p:cNvSpPr>
            <a:spLocks noGrp="1"/>
          </p:cNvSpPr>
          <p:nvPr>
            <p:ph idx="1"/>
          </p:nvPr>
        </p:nvSpPr>
        <p:spPr>
          <a:ln/>
        </p:spPr>
        <p:txBody>
          <a:bodyPr vert="horz" wrap="square" lIns="91440" tIns="45720" rIns="91440" bIns="45720" anchor="t"/>
          <a:p>
            <a:pPr eaLnBrk="1" hangingPunct="1">
              <a:lnSpc>
                <a:spcPct val="90000"/>
              </a:lnSpc>
            </a:pPr>
            <a:r>
              <a:rPr lang="en-US" altLang="zh-TW" sz="1800" dirty="0"/>
              <a:t>Query</a:t>
            </a:r>
            <a:endParaRPr lang="en-US" altLang="zh-TW" sz="1800" dirty="0"/>
          </a:p>
          <a:p>
            <a:pPr lvl="1" eaLnBrk="1" hangingPunct="1">
              <a:lnSpc>
                <a:spcPct val="90000"/>
              </a:lnSpc>
            </a:pPr>
            <a:r>
              <a:rPr lang="en-US" altLang="zh-TW" sz="1600" dirty="0"/>
              <a:t>Type = vehicle            /* detect vehicle location</a:t>
            </a:r>
            <a:endParaRPr lang="en-US" altLang="zh-TW" sz="1600" dirty="0"/>
          </a:p>
          <a:p>
            <a:pPr lvl="1" eaLnBrk="1" hangingPunct="1">
              <a:lnSpc>
                <a:spcPct val="90000"/>
              </a:lnSpc>
              <a:buNone/>
            </a:pPr>
            <a:r>
              <a:rPr lang="en-US" altLang="zh-TW" sz="1600" dirty="0"/>
              <a:t>	interval = 1 s               /* report every 1 second</a:t>
            </a:r>
            <a:endParaRPr lang="en-US" altLang="zh-TW" sz="1600" dirty="0"/>
          </a:p>
          <a:p>
            <a:pPr lvl="1" eaLnBrk="1" hangingPunct="1">
              <a:lnSpc>
                <a:spcPct val="90000"/>
              </a:lnSpc>
              <a:buNone/>
            </a:pPr>
            <a:r>
              <a:rPr lang="en-US" altLang="zh-TW" sz="1600" dirty="0"/>
              <a:t>	rect = [0,0,600,800]    /* query addressed to sensors within the rectangle</a:t>
            </a:r>
            <a:endParaRPr lang="en-US" altLang="zh-TW" sz="1600" dirty="0"/>
          </a:p>
          <a:p>
            <a:pPr lvl="1" eaLnBrk="1" hangingPunct="1">
              <a:lnSpc>
                <a:spcPct val="90000"/>
              </a:lnSpc>
              <a:buNone/>
            </a:pPr>
            <a:r>
              <a:rPr lang="en-US" altLang="zh-TW" sz="1600" dirty="0"/>
              <a:t>	timestamp = 02:30:00 /* when the interest was originated</a:t>
            </a:r>
            <a:endParaRPr lang="en-US" altLang="zh-TW" sz="1600" dirty="0"/>
          </a:p>
          <a:p>
            <a:pPr lvl="1" eaLnBrk="1" hangingPunct="1">
              <a:lnSpc>
                <a:spcPct val="90000"/>
              </a:lnSpc>
              <a:buNone/>
            </a:pPr>
            <a:r>
              <a:rPr lang="en-US" altLang="zh-TW" sz="1600" dirty="0"/>
              <a:t>	expiresAt = 03:00:00   /* till when the sink retain interest in this data</a:t>
            </a:r>
            <a:endParaRPr lang="en-US" altLang="zh-TW" sz="1600" dirty="0"/>
          </a:p>
          <a:p>
            <a:pPr lvl="1" eaLnBrk="1" hangingPunct="1">
              <a:lnSpc>
                <a:spcPct val="90000"/>
              </a:lnSpc>
              <a:buNone/>
            </a:pPr>
            <a:endParaRPr lang="en-US" altLang="zh-TW" sz="1600" dirty="0"/>
          </a:p>
          <a:p>
            <a:pPr eaLnBrk="1" hangingPunct="1">
              <a:lnSpc>
                <a:spcPct val="90000"/>
              </a:lnSpc>
            </a:pPr>
            <a:r>
              <a:rPr lang="en-US" altLang="zh-TW" sz="1800" dirty="0"/>
              <a:t>Report</a:t>
            </a:r>
            <a:endParaRPr lang="en-US" altLang="zh-TW" sz="1800" dirty="0"/>
          </a:p>
          <a:p>
            <a:pPr lvl="1" eaLnBrk="1" hangingPunct="1">
              <a:lnSpc>
                <a:spcPct val="90000"/>
              </a:lnSpc>
            </a:pPr>
            <a:r>
              <a:rPr lang="en-US" altLang="zh-TW" sz="1600" dirty="0"/>
              <a:t>Type = vehicle            /* type of intrusion seen</a:t>
            </a:r>
            <a:endParaRPr lang="en-US" altLang="zh-TW" sz="1600" dirty="0"/>
          </a:p>
          <a:p>
            <a:pPr lvl="1" eaLnBrk="1" hangingPunct="1">
              <a:lnSpc>
                <a:spcPct val="90000"/>
              </a:lnSpc>
              <a:buNone/>
            </a:pPr>
            <a:r>
              <a:rPr lang="en-US" altLang="zh-TW" sz="1600" dirty="0"/>
              <a:t>	instance = car             /* particular instance of the type</a:t>
            </a:r>
            <a:endParaRPr lang="en-US" altLang="zh-TW" sz="1600" dirty="0"/>
          </a:p>
          <a:p>
            <a:pPr lvl="1" eaLnBrk="1" hangingPunct="1">
              <a:lnSpc>
                <a:spcPct val="90000"/>
              </a:lnSpc>
              <a:buNone/>
            </a:pPr>
            <a:r>
              <a:rPr lang="en-US" altLang="zh-TW" sz="1600" dirty="0"/>
              <a:t>	location = [200,250]    /* location of node</a:t>
            </a:r>
            <a:endParaRPr lang="en-US" altLang="zh-TW" sz="1600" dirty="0"/>
          </a:p>
          <a:p>
            <a:pPr lvl="1" eaLnBrk="1" hangingPunct="1">
              <a:lnSpc>
                <a:spcPct val="90000"/>
              </a:lnSpc>
              <a:buNone/>
            </a:pPr>
            <a:r>
              <a:rPr lang="en-US" altLang="zh-TW" sz="1600" dirty="0"/>
              <a:t>	confidence = 0.80       /* confidence of match</a:t>
            </a:r>
            <a:endParaRPr lang="en-US" altLang="zh-TW" sz="1600" dirty="0"/>
          </a:p>
          <a:p>
            <a:pPr lvl="1" eaLnBrk="1" hangingPunct="1">
              <a:lnSpc>
                <a:spcPct val="90000"/>
              </a:lnSpc>
              <a:buNone/>
            </a:pPr>
            <a:r>
              <a:rPr lang="en-US" altLang="zh-TW" sz="1600" dirty="0"/>
              <a:t>	timestamp = 02:45:20 /* time of detection</a:t>
            </a:r>
            <a:endParaRPr lang="en-US" altLang="zh-TW" sz="1600" dirty="0"/>
          </a:p>
          <a:p>
            <a:pPr eaLnBrk="1" hangingPunct="1">
              <a:lnSpc>
                <a:spcPct val="90000"/>
              </a:lnSpc>
            </a:pPr>
            <a:endParaRPr lang="en-US" altLang="zh-TW" sz="1800" dirty="0"/>
          </a:p>
          <a:p>
            <a:pPr lvl="1" eaLnBrk="1" hangingPunct="1">
              <a:lnSpc>
                <a:spcPct val="90000"/>
              </a:lnSpc>
            </a:pPr>
            <a:endParaRPr lang="en-US" altLang="zh-TW" sz="1600" dirty="0"/>
          </a:p>
          <a:p>
            <a:pPr lvl="1" eaLnBrk="1" hangingPunct="1">
              <a:lnSpc>
                <a:spcPct val="90000"/>
              </a:lnSpc>
              <a:buNone/>
            </a:pPr>
            <a:r>
              <a:rPr lang="en-US" altLang="zh-TW" sz="1600" dirty="0"/>
              <a:t>	</a:t>
            </a:r>
            <a:endParaRPr lang="en-US" altLang="zh-TW"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ln/>
        </p:spPr>
        <p:txBody>
          <a:bodyPr vert="horz" wrap="square" lIns="91440" tIns="45720" rIns="91440" bIns="45720" anchor="ctr"/>
          <a:p>
            <a:pPr eaLnBrk="1" hangingPunct="1"/>
            <a:r>
              <a:rPr lang="en-US" altLang="zh-TW" sz="2400" dirty="0"/>
              <a:t>Sensor Protocols for Information via Negotiation</a:t>
            </a:r>
            <a:r>
              <a:rPr lang="en-US" altLang="zh-TW" sz="4000" dirty="0"/>
              <a:t> </a:t>
            </a:r>
            <a:endParaRPr lang="en-US" altLang="zh-TW" sz="4000" dirty="0"/>
          </a:p>
        </p:txBody>
      </p:sp>
      <p:sp>
        <p:nvSpPr>
          <p:cNvPr id="55299" name="Rectangle 3"/>
          <p:cNvSpPr>
            <a:spLocks noGrp="1"/>
          </p:cNvSpPr>
          <p:nvPr>
            <p:ph idx="1"/>
          </p:nvPr>
        </p:nvSpPr>
        <p:spPr>
          <a:ln/>
        </p:spPr>
        <p:txBody>
          <a:bodyPr vert="horz" wrap="square" lIns="91440" tIns="45720" rIns="91440" bIns="45720" anchor="t"/>
          <a:p>
            <a:pPr eaLnBrk="1" hangingPunct="1"/>
            <a:r>
              <a:rPr lang="en-US" altLang="zh-TW" sz="2000" dirty="0"/>
              <a:t>SPIN use negotiation and resource adaptation to address the disadvantage of flooding.</a:t>
            </a:r>
            <a:endParaRPr lang="en-US" altLang="zh-TW" sz="2000" dirty="0"/>
          </a:p>
          <a:p>
            <a:pPr eaLnBrk="1" hangingPunct="1"/>
            <a:r>
              <a:rPr lang="en-US" altLang="zh-TW" sz="2000" dirty="0"/>
              <a:t>Reduce overlap and implosion, and prolong network lifetime.</a:t>
            </a:r>
            <a:endParaRPr lang="en-US" altLang="zh-TW" sz="2000" dirty="0"/>
          </a:p>
          <a:p>
            <a:pPr eaLnBrk="1" hangingPunct="1"/>
            <a:r>
              <a:rPr lang="en-US" altLang="zh-TW" sz="2000" dirty="0"/>
              <a:t>Use meta-data instead of raw data.</a:t>
            </a:r>
            <a:endParaRPr lang="en-US" altLang="zh-TW" sz="2000" dirty="0"/>
          </a:p>
          <a:p>
            <a:pPr eaLnBrk="1" hangingPunct="1"/>
            <a:r>
              <a:rPr lang="en-US" altLang="zh-TW" sz="2000" dirty="0"/>
              <a:t>SPIN has three types of messages: ADV, REQ, and DATA.</a:t>
            </a:r>
            <a:endParaRPr lang="en-US" altLang="zh-TW" sz="2000" dirty="0"/>
          </a:p>
          <a:p>
            <a:pPr eaLnBrk="1" hangingPunct="1"/>
            <a:endParaRPr lang="en-US" altLang="zh-TW" sz="2000" dirty="0"/>
          </a:p>
          <a:p>
            <a:pPr eaLnBrk="1" hangingPunct="1"/>
            <a:r>
              <a:rPr lang="en-US" altLang="zh-TW" sz="2000" dirty="0"/>
              <a:t>SPIN-2 using an energy threshold to reduce participation. A node may join in the ADV-REQ-DATA handshake only if it has sufficient resource above a threshold.</a:t>
            </a:r>
            <a:endParaRPr lang="en-US" altLang="zh-TW"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2"/>
          <p:cNvSpPr>
            <a:spLocks noGrp="1"/>
          </p:cNvSpPr>
          <p:nvPr>
            <p:ph type="title"/>
          </p:nvPr>
        </p:nvSpPr>
        <p:spPr>
          <a:ln/>
        </p:spPr>
        <p:txBody>
          <a:bodyPr vert="horz" wrap="square" lIns="91440" tIns="45720" rIns="91440" bIns="45720" anchor="ctr"/>
          <a:p>
            <a:pPr eaLnBrk="1" hangingPunct="1"/>
            <a:r>
              <a:rPr lang="en-US" altLang="zh-TW" sz="2000" dirty="0"/>
              <a:t>SPIN protocol</a:t>
            </a:r>
            <a:endParaRPr lang="en-US" altLang="zh-TW" sz="2000" dirty="0"/>
          </a:p>
        </p:txBody>
      </p:sp>
      <p:graphicFrame>
        <p:nvGraphicFramePr>
          <p:cNvPr id="9218" name="Object 3"/>
          <p:cNvGraphicFramePr/>
          <p:nvPr>
            <p:ph idx="1"/>
          </p:nvPr>
        </p:nvGraphicFramePr>
        <p:xfrm>
          <a:off x="3887788" y="1600200"/>
          <a:ext cx="4414837" cy="4525963"/>
        </p:xfrm>
        <a:graphic>
          <a:graphicData uri="http://schemas.openxmlformats.org/presentationml/2006/ole">
            <mc:AlternateContent xmlns:mc="http://schemas.openxmlformats.org/markup-compatibility/2006">
              <mc:Choice xmlns:v="urn:schemas-microsoft-com:vml" Requires="v">
                <p:oleObj spid="_x0000_s3101" name="" r:id="rId1" imgW="4953000" imgH="5076825" progId="Paint.Picture">
                  <p:embed/>
                </p:oleObj>
              </mc:Choice>
              <mc:Fallback>
                <p:oleObj name="" r:id="rId1" imgW="4953000" imgH="5076825" progId="Paint.Picture">
                  <p:embed/>
                  <p:pic>
                    <p:nvPicPr>
                      <p:cNvPr id="0" name="Picture 3100"/>
                      <p:cNvPicPr/>
                      <p:nvPr/>
                    </p:nvPicPr>
                    <p:blipFill>
                      <a:blip r:embed="rId2"/>
                      <a:stretch>
                        <a:fillRect/>
                      </a:stretch>
                    </p:blipFill>
                    <p:spPr>
                      <a:xfrm>
                        <a:off x="3887788" y="1600200"/>
                        <a:ext cx="4414837" cy="4525963"/>
                      </a:xfrm>
                      <a:prstGeom prst="rect">
                        <a:avLst/>
                      </a:prstGeom>
                      <a:noFill/>
                      <a:ln w="38100">
                        <a:miter/>
                      </a:ln>
                    </p:spPr>
                  </p:pic>
                </p:oleObj>
              </mc:Fallback>
            </mc:AlternateContent>
          </a:graphicData>
        </a:graphic>
      </p:graphicFrame>
      <p:sp>
        <p:nvSpPr>
          <p:cNvPr id="9220"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p:nvPr>
        </p:nvSpPr>
        <p:spPr>
          <a:ln/>
        </p:spPr>
        <p:txBody>
          <a:bodyPr vert="horz" wrap="square" lIns="91440" tIns="45720" rIns="91440" bIns="45720" anchor="ctr"/>
          <a:p>
            <a:pPr eaLnBrk="1" hangingPunct="1"/>
            <a:r>
              <a:rPr lang="en-US" altLang="zh-TW" sz="3600" dirty="0"/>
              <a:t>Cost-Field Approach</a:t>
            </a:r>
            <a:r>
              <a:rPr lang="en-US" altLang="zh-TW" dirty="0"/>
              <a:t> </a:t>
            </a:r>
            <a:endParaRPr lang="en-US" altLang="zh-TW" dirty="0"/>
          </a:p>
        </p:txBody>
      </p:sp>
      <p:sp>
        <p:nvSpPr>
          <p:cNvPr id="56323" name="Rectangle 3"/>
          <p:cNvSpPr>
            <a:spLocks noGrp="1"/>
          </p:cNvSpPr>
          <p:nvPr>
            <p:ph idx="1"/>
          </p:nvPr>
        </p:nvSpPr>
        <p:spPr>
          <a:ln/>
        </p:spPr>
        <p:txBody>
          <a:bodyPr vert="horz" wrap="square" lIns="91440" tIns="45720" rIns="91440" bIns="45720" anchor="t"/>
          <a:p>
            <a:pPr eaLnBrk="1" hangingPunct="1"/>
            <a:r>
              <a:rPr lang="en-US" altLang="zh-TW" sz="2000" dirty="0"/>
              <a:t>The cost-field approach considers the problem of setting up paths to a sink. The first phase being to set up the cost field, based on metrics such as delay. The second phase being data dissemination using the costs.</a:t>
            </a:r>
            <a:endParaRPr lang="en-US" altLang="zh-TW" sz="2000" dirty="0"/>
          </a:p>
          <a:p>
            <a:pPr eaLnBrk="1" hangingPunct="1"/>
            <a:r>
              <a:rPr lang="en-US" altLang="zh-TW" sz="2000" dirty="0"/>
              <a:t>A sink broadcasts an ADV packet with its own cost as 0.</a:t>
            </a:r>
            <a:endParaRPr lang="en-US" altLang="zh-TW" sz="2000" dirty="0"/>
          </a:p>
          <a:p>
            <a:pPr eaLnBrk="1" hangingPunct="1"/>
            <a:r>
              <a:rPr lang="en-US" altLang="zh-TW" sz="2000" dirty="0"/>
              <a:t>When a node N hears an ADV message from node M, it sets its own path cost to min (L</a:t>
            </a:r>
            <a:r>
              <a:rPr lang="en-US" altLang="zh-TW" sz="2000" baseline="-25000" dirty="0"/>
              <a:t>N</a:t>
            </a:r>
            <a:r>
              <a:rPr lang="en-US" altLang="zh-TW" sz="2000" dirty="0"/>
              <a:t>,L</a:t>
            </a:r>
            <a:r>
              <a:rPr lang="en-US" altLang="zh-TW" sz="2000" baseline="-25000" dirty="0"/>
              <a:t>M</a:t>
            </a:r>
            <a:r>
              <a:rPr lang="en-US" altLang="zh-TW" sz="2000" dirty="0"/>
              <a:t>+C</a:t>
            </a:r>
            <a:r>
              <a:rPr lang="en-US" altLang="zh-TW" sz="2000" baseline="-25000" dirty="0"/>
              <a:t>NM</a:t>
            </a:r>
            <a:r>
              <a:rPr lang="en-US" altLang="zh-TW" sz="2000" dirty="0"/>
              <a:t>), where L</a:t>
            </a:r>
            <a:r>
              <a:rPr lang="en-US" altLang="zh-TW" sz="2000" baseline="-25000" dirty="0"/>
              <a:t>N</a:t>
            </a:r>
            <a:r>
              <a:rPr lang="en-US" altLang="zh-TW" sz="2000" dirty="0"/>
              <a:t> is the total path cost from node N to the sink, L</a:t>
            </a:r>
            <a:r>
              <a:rPr lang="en-US" altLang="zh-TW" sz="2000" baseline="-25000" dirty="0"/>
              <a:t>M</a:t>
            </a:r>
            <a:r>
              <a:rPr lang="en-US" altLang="zh-TW" sz="2000" dirty="0"/>
              <a:t> is the cost of node M to the sink, C</a:t>
            </a:r>
            <a:r>
              <a:rPr lang="en-US" altLang="zh-TW" sz="2000" baseline="-25000" dirty="0"/>
              <a:t>NM</a:t>
            </a:r>
            <a:r>
              <a:rPr lang="en-US" altLang="zh-TW" sz="2000" dirty="0"/>
              <a:t> is the cost from N to M.</a:t>
            </a:r>
            <a:endParaRPr lang="en-US" altLang="zh-TW" sz="2000" dirty="0"/>
          </a:p>
          <a:p>
            <a:pPr eaLnBrk="1" hangingPunct="1"/>
            <a:r>
              <a:rPr lang="en-US" altLang="zh-TW" sz="2000" dirty="0"/>
              <a:t>If L</a:t>
            </a:r>
            <a:r>
              <a:rPr lang="en-US" altLang="zh-TW" sz="2000" baseline="-25000" dirty="0"/>
              <a:t>N</a:t>
            </a:r>
            <a:r>
              <a:rPr lang="en-US" altLang="zh-TW" sz="2000" dirty="0"/>
              <a:t> updated, the new cost is broadcast though another ADV.</a:t>
            </a:r>
            <a:endParaRPr lang="en-US" altLang="zh-TW" sz="2000" dirty="0"/>
          </a:p>
          <a:p>
            <a:pPr eaLnBrk="1" hangingPunct="1"/>
            <a:r>
              <a:rPr lang="en-US" altLang="zh-TW" sz="2000" dirty="0"/>
              <a:t>The back-off time make a node defer its ADV instead of immediately broadcast it. The back-off time is r x C</a:t>
            </a:r>
            <a:r>
              <a:rPr lang="en-US" altLang="zh-TW" sz="2000" baseline="-25000" dirty="0"/>
              <a:t>MN</a:t>
            </a:r>
            <a:r>
              <a:rPr lang="en-US" altLang="zh-TW" sz="2000" dirty="0"/>
              <a:t>, where r is a parameter of algorithm.</a:t>
            </a:r>
            <a:endParaRPr lang="en-US" altLang="zh-TW"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3" name="Rectangle 4"/>
          <p:cNvSpPr>
            <a:spLocks noGrp="1"/>
          </p:cNvSpPr>
          <p:nvPr>
            <p:ph type="title"/>
          </p:nvPr>
        </p:nvSpPr>
        <p:spPr>
          <a:ln/>
        </p:spPr>
        <p:txBody>
          <a:bodyPr vert="horz" wrap="square" lIns="91440" tIns="45720" rIns="91440" bIns="45720" anchor="ctr"/>
          <a:p>
            <a:pPr eaLnBrk="1" hangingPunct="1"/>
            <a:r>
              <a:rPr lang="en-US" altLang="zh-TW" sz="2000" dirty="0"/>
              <a:t>Cost-field approach</a:t>
            </a:r>
            <a:endParaRPr lang="en-US" altLang="zh-TW" sz="2000" dirty="0"/>
          </a:p>
        </p:txBody>
      </p:sp>
      <p:graphicFrame>
        <p:nvGraphicFramePr>
          <p:cNvPr id="10242" name="Object 3"/>
          <p:cNvGraphicFramePr/>
          <p:nvPr>
            <p:ph idx="1"/>
          </p:nvPr>
        </p:nvGraphicFramePr>
        <p:xfrm>
          <a:off x="3168650" y="1600200"/>
          <a:ext cx="5854700" cy="4525963"/>
        </p:xfrm>
        <a:graphic>
          <a:graphicData uri="http://schemas.openxmlformats.org/presentationml/2006/ole">
            <mc:AlternateContent xmlns:mc="http://schemas.openxmlformats.org/markup-compatibility/2006">
              <mc:Choice xmlns:v="urn:schemas-microsoft-com:vml" Requires="v">
                <p:oleObj spid="_x0000_s3098" name="" r:id="rId1" imgW="6962775" imgH="5381625" progId="Paint.Picture">
                  <p:embed/>
                </p:oleObj>
              </mc:Choice>
              <mc:Fallback>
                <p:oleObj name="" r:id="rId1" imgW="6962775" imgH="5381625" progId="Paint.Picture">
                  <p:embed/>
                  <p:pic>
                    <p:nvPicPr>
                      <p:cNvPr id="0" name="Picture 3097"/>
                      <p:cNvPicPr/>
                      <p:nvPr/>
                    </p:nvPicPr>
                    <p:blipFill>
                      <a:blip r:embed="rId2"/>
                      <a:stretch>
                        <a:fillRect/>
                      </a:stretch>
                    </p:blipFill>
                    <p:spPr>
                      <a:xfrm>
                        <a:off x="3168650" y="1600200"/>
                        <a:ext cx="5854700" cy="4525963"/>
                      </a:xfrm>
                      <a:prstGeom prst="rect">
                        <a:avLst/>
                      </a:prstGeom>
                      <a:noFill/>
                      <a:ln w="38100">
                        <a:miter/>
                      </a:ln>
                    </p:spPr>
                  </p:pic>
                </p:oleObj>
              </mc:Fallback>
            </mc:AlternateContent>
          </a:graphicData>
        </a:graphic>
      </p:graphicFrame>
      <p:sp>
        <p:nvSpPr>
          <p:cNvPr id="10244"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a:ln/>
        </p:spPr>
        <p:txBody>
          <a:bodyPr vert="horz" wrap="square" lIns="91440" tIns="45720" rIns="91440" bIns="45720" anchor="ctr"/>
          <a:p>
            <a:pPr eaLnBrk="1" hangingPunct="1"/>
            <a:r>
              <a:rPr lang="en-US" altLang="zh-TW" sz="3200" dirty="0"/>
              <a:t>Geographic Hash Table (GHT)</a:t>
            </a:r>
            <a:endParaRPr lang="en-US" altLang="zh-TW" sz="3200" dirty="0"/>
          </a:p>
        </p:txBody>
      </p:sp>
      <p:sp>
        <p:nvSpPr>
          <p:cNvPr id="57347" name="Rectangle 3"/>
          <p:cNvSpPr>
            <a:spLocks noGrp="1"/>
          </p:cNvSpPr>
          <p:nvPr>
            <p:ph type="body" sz="half" idx="1"/>
          </p:nvPr>
        </p:nvSpPr>
        <p:spPr>
          <a:xfrm>
            <a:off x="1981200" y="1600200"/>
            <a:ext cx="8147050" cy="4525963"/>
          </a:xfrm>
          <a:ln/>
        </p:spPr>
        <p:txBody>
          <a:bodyPr vert="horz" wrap="square" lIns="91440" tIns="45720" rIns="91440" bIns="45720" anchor="t"/>
          <a:p>
            <a:pPr eaLnBrk="1" hangingPunct="1"/>
            <a:r>
              <a:rPr lang="en-US" altLang="zh-TW" sz="1800" dirty="0"/>
              <a:t>GHT hashes keys into geographic coordinates and stores a (key, value) pair at the sensor node nearest to the hash value.</a:t>
            </a:r>
            <a:endParaRPr lang="en-US" altLang="zh-TW" sz="1800" dirty="0"/>
          </a:p>
          <a:p>
            <a:pPr eaLnBrk="1" hangingPunct="1"/>
            <a:r>
              <a:rPr lang="en-US" altLang="zh-TW" sz="1800" dirty="0"/>
              <a:t>Stored data is replicated to ensure redundancy in case of node failures.</a:t>
            </a:r>
            <a:endParaRPr lang="en-US" altLang="zh-TW" sz="1800" dirty="0"/>
          </a:p>
          <a:p>
            <a:pPr eaLnBrk="1" hangingPunct="1"/>
            <a:r>
              <a:rPr lang="en-US" altLang="zh-TW" sz="1800" dirty="0"/>
              <a:t>The data is distributed among nodes such that it is scalable and the storage load is balanced.</a:t>
            </a:r>
            <a:endParaRPr lang="en-US" altLang="zh-TW" sz="1800" dirty="0"/>
          </a:p>
          <a:p>
            <a:pPr eaLnBrk="1" hangingPunct="1"/>
            <a:r>
              <a:rPr lang="en-US" altLang="zh-TW" sz="1800" dirty="0"/>
              <a:t>The routing protocol used is greedy perimeter stateless routing (GPSR), which again uses geographic information to route the data and queries.</a:t>
            </a:r>
            <a:endParaRPr lang="en-US" altLang="zh-TW" sz="1800" dirty="0"/>
          </a:p>
        </p:txBody>
      </p:sp>
      <p:pic>
        <p:nvPicPr>
          <p:cNvPr id="57348" name="Picture 4"/>
          <p:cNvPicPr>
            <a:picLocks noChangeAspect="1"/>
          </p:cNvPicPr>
          <p:nvPr>
            <p:ph sz="half" idx="2"/>
          </p:nvPr>
        </p:nvPicPr>
        <p:blipFill>
          <a:blip r:embed="rId1"/>
          <a:srcRect/>
          <a:stretch>
            <a:fillRect/>
          </a:stretch>
        </p:blipFill>
        <p:spPr>
          <a:xfrm>
            <a:off x="4656138" y="3860800"/>
            <a:ext cx="3114675" cy="2228850"/>
          </a:xfrm>
          <a:ln/>
        </p:spPr>
      </p:pic>
      <p:sp>
        <p:nvSpPr>
          <p:cNvPr id="57349"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Rectangle 2"/>
          <p:cNvSpPr>
            <a:spLocks noGrp="1"/>
          </p:cNvSpPr>
          <p:nvPr>
            <p:ph type="title"/>
          </p:nvPr>
        </p:nvSpPr>
        <p:spPr>
          <a:ln/>
        </p:spPr>
        <p:txBody>
          <a:bodyPr vert="horz" wrap="square" lIns="91440" tIns="45720" rIns="91440" bIns="45720" anchor="ctr"/>
          <a:p>
            <a:pPr eaLnBrk="1" hangingPunct="1"/>
            <a:r>
              <a:rPr lang="en-US" altLang="zh-TW" sz="2400" dirty="0"/>
              <a:t>Small Minimum Energy Communication Network</a:t>
            </a:r>
            <a:r>
              <a:rPr lang="en-US" altLang="zh-TW" sz="4000" dirty="0"/>
              <a:t> </a:t>
            </a:r>
            <a:endParaRPr lang="en-US" altLang="zh-TW" sz="4000" dirty="0"/>
          </a:p>
        </p:txBody>
      </p:sp>
      <p:sp>
        <p:nvSpPr>
          <p:cNvPr id="11268" name="Rectangle 3"/>
          <p:cNvSpPr>
            <a:spLocks noGrp="1"/>
          </p:cNvSpPr>
          <p:nvPr>
            <p:ph type="body" sz="half" idx="1"/>
          </p:nvPr>
        </p:nvSpPr>
        <p:spPr>
          <a:xfrm>
            <a:off x="1981200" y="1600200"/>
            <a:ext cx="8218488" cy="4525963"/>
          </a:xfrm>
          <a:ln/>
        </p:spPr>
        <p:txBody>
          <a:bodyPr vert="horz" wrap="square" lIns="91440" tIns="45720" rIns="91440" bIns="45720" anchor="t"/>
          <a:p>
            <a:pPr eaLnBrk="1" hangingPunct="1"/>
            <a:r>
              <a:rPr lang="en-US" altLang="zh-TW" sz="1800" dirty="0"/>
              <a:t>If the entire sensor network is represented by G, the subgraph G’ is constructed such that the energy usage of the network is minimized.</a:t>
            </a:r>
            <a:endParaRPr lang="en-US" altLang="zh-TW" sz="1800" dirty="0"/>
          </a:p>
          <a:p>
            <a:pPr eaLnBrk="1" hangingPunct="1"/>
            <a:r>
              <a:rPr lang="en-US" altLang="zh-TW" sz="1800" dirty="0"/>
              <a:t>The number of edges in G’ is less than G, and the connectivity between any two nodes is not disrupted by G’.</a:t>
            </a:r>
            <a:endParaRPr lang="en-US" altLang="zh-TW" sz="1800" dirty="0"/>
          </a:p>
          <a:p>
            <a:pPr eaLnBrk="1" hangingPunct="1"/>
            <a:r>
              <a:rPr lang="en-US" altLang="zh-TW" sz="1800" dirty="0"/>
              <a:t>The power required to transmit data between u and v is modeled as</a:t>
            </a:r>
            <a:endParaRPr lang="en-US" altLang="zh-TW" sz="1800" dirty="0"/>
          </a:p>
          <a:p>
            <a:pPr eaLnBrk="1" hangingPunct="1"/>
            <a:endParaRPr lang="en-US" altLang="zh-TW" sz="1800" dirty="0"/>
          </a:p>
          <a:p>
            <a:pPr eaLnBrk="1" hangingPunct="1"/>
            <a:endParaRPr lang="en-US" altLang="zh-TW" sz="1800" dirty="0"/>
          </a:p>
          <a:p>
            <a:pPr lvl="1" eaLnBrk="1" hangingPunct="1"/>
            <a:r>
              <a:rPr lang="en-US" altLang="zh-TW" sz="1600" dirty="0"/>
              <a:t>t : constant</a:t>
            </a:r>
            <a:endParaRPr lang="en-US" altLang="zh-TW" sz="1600" dirty="0"/>
          </a:p>
          <a:p>
            <a:pPr lvl="1" eaLnBrk="1" hangingPunct="1"/>
            <a:r>
              <a:rPr lang="en-US" altLang="zh-TW" sz="1600" dirty="0"/>
              <a:t>n : loss exponent indicating the loss of power with distance from 	    	  transmitter</a:t>
            </a:r>
            <a:endParaRPr lang="en-US" altLang="zh-TW" sz="1600" dirty="0"/>
          </a:p>
          <a:p>
            <a:pPr lvl="1" eaLnBrk="1" hangingPunct="1"/>
            <a:r>
              <a:rPr lang="en-US" altLang="zh-TW" sz="1600" dirty="0"/>
              <a:t>d(u,v) : the distance between u and v</a:t>
            </a:r>
            <a:endParaRPr lang="en-US" altLang="zh-TW" sz="1600" dirty="0"/>
          </a:p>
          <a:p>
            <a:pPr eaLnBrk="1" hangingPunct="1"/>
            <a:endParaRPr lang="en-US" altLang="zh-TW" sz="1800" dirty="0"/>
          </a:p>
          <a:p>
            <a:pPr eaLnBrk="1" hangingPunct="1"/>
            <a:r>
              <a:rPr lang="en-US" altLang="zh-TW" sz="1800" dirty="0"/>
              <a:t>It would be more economical to transmit data by smaller hops</a:t>
            </a:r>
            <a:endParaRPr lang="en-US" altLang="zh-TW" sz="1800" dirty="0"/>
          </a:p>
        </p:txBody>
      </p:sp>
      <p:graphicFrame>
        <p:nvGraphicFramePr>
          <p:cNvPr id="11266" name="Object 4"/>
          <p:cNvGraphicFramePr/>
          <p:nvPr>
            <p:ph sz="half" idx="2"/>
          </p:nvPr>
        </p:nvGraphicFramePr>
        <p:xfrm>
          <a:off x="4367213" y="3284538"/>
          <a:ext cx="2085975" cy="409575"/>
        </p:xfrm>
        <a:graphic>
          <a:graphicData uri="http://schemas.openxmlformats.org/presentationml/2006/ole">
            <mc:AlternateContent xmlns:mc="http://schemas.openxmlformats.org/markup-compatibility/2006">
              <mc:Choice xmlns:v="urn:schemas-microsoft-com:vml" Requires="v">
                <p:oleObj spid="_x0000_s3099" name="" r:id="rId1" imgW="2085975" imgH="409575" progId="Paint.Picture">
                  <p:embed/>
                </p:oleObj>
              </mc:Choice>
              <mc:Fallback>
                <p:oleObj name="" r:id="rId1" imgW="2085975" imgH="409575" progId="Paint.Picture">
                  <p:embed/>
                  <p:pic>
                    <p:nvPicPr>
                      <p:cNvPr id="0" name="Picture 3098"/>
                      <p:cNvPicPr/>
                      <p:nvPr/>
                    </p:nvPicPr>
                    <p:blipFill>
                      <a:blip r:embed="rId2"/>
                      <a:stretch>
                        <a:fillRect/>
                      </a:stretch>
                    </p:blipFill>
                    <p:spPr>
                      <a:xfrm>
                        <a:off x="4367213" y="3284538"/>
                        <a:ext cx="2085975" cy="409575"/>
                      </a:xfrm>
                      <a:prstGeom prst="rect">
                        <a:avLst/>
                      </a:prstGeom>
                      <a:noFill/>
                      <a:ln w="38100">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1" name="Rectangle 5"/>
          <p:cNvSpPr>
            <a:spLocks noGrp="1"/>
          </p:cNvSpPr>
          <p:nvPr>
            <p:ph type="title"/>
          </p:nvPr>
        </p:nvSpPr>
        <p:spPr>
          <a:ln/>
        </p:spPr>
        <p:txBody>
          <a:bodyPr vert="horz" wrap="square" lIns="91440" tIns="45720" rIns="91440" bIns="45720" anchor="ctr"/>
          <a:p>
            <a:pPr eaLnBrk="1" hangingPunct="1"/>
            <a:endParaRPr lang="zh-TW" altLang="zh-TW" dirty="0"/>
          </a:p>
        </p:txBody>
      </p:sp>
      <p:sp>
        <p:nvSpPr>
          <p:cNvPr id="12292" name="Rectangle 3"/>
          <p:cNvSpPr>
            <a:spLocks noGrp="1"/>
          </p:cNvSpPr>
          <p:nvPr>
            <p:ph type="body" sz="half" idx="1"/>
          </p:nvPr>
        </p:nvSpPr>
        <p:spPr>
          <a:xfrm>
            <a:off x="1981200" y="1600200"/>
            <a:ext cx="8291513" cy="4525963"/>
          </a:xfrm>
          <a:ln/>
        </p:spPr>
        <p:txBody>
          <a:bodyPr vert="horz" wrap="square" lIns="91440" tIns="45720" rIns="91440" bIns="45720" anchor="t"/>
          <a:p>
            <a:pPr eaLnBrk="1" hangingPunct="1"/>
            <a:r>
              <a:rPr lang="en-US" altLang="zh-TW" sz="1800" dirty="0"/>
              <a:t>Suppose the path between u (i.e. u</a:t>
            </a:r>
            <a:r>
              <a:rPr lang="en-US" altLang="zh-TW" sz="1800" baseline="-25000" dirty="0"/>
              <a:t>0</a:t>
            </a:r>
            <a:r>
              <a:rPr lang="en-US" altLang="zh-TW" sz="1800" dirty="0"/>
              <a:t>) and v (i.e. u</a:t>
            </a:r>
            <a:r>
              <a:rPr lang="en-US" altLang="zh-TW" sz="1800" baseline="-25000" dirty="0"/>
              <a:t>k</a:t>
            </a:r>
            <a:r>
              <a:rPr lang="en-US" altLang="zh-TW" sz="1800" dirty="0"/>
              <a:t>) is represented by r = (u</a:t>
            </a:r>
            <a:r>
              <a:rPr lang="en-US" altLang="zh-TW" sz="1800" baseline="-25000" dirty="0"/>
              <a:t>0</a:t>
            </a:r>
            <a:r>
              <a:rPr lang="en-US" altLang="zh-TW" sz="1800" dirty="0"/>
              <a:t>, u</a:t>
            </a:r>
            <a:r>
              <a:rPr lang="en-US" altLang="zh-TW" sz="1800" baseline="-25000" dirty="0"/>
              <a:t>1</a:t>
            </a:r>
            <a:r>
              <a:rPr lang="en-US" altLang="zh-TW" sz="1800" dirty="0"/>
              <a:t>, … u</a:t>
            </a:r>
            <a:r>
              <a:rPr lang="en-US" altLang="zh-TW" sz="1800" baseline="-25000" dirty="0"/>
              <a:t>k</a:t>
            </a:r>
            <a:r>
              <a:rPr lang="en-US" altLang="zh-TW" sz="1800" dirty="0"/>
              <a:t>), each (u</a:t>
            </a:r>
            <a:r>
              <a:rPr lang="en-US" altLang="zh-TW" sz="1800" baseline="-25000" dirty="0"/>
              <a:t>i</a:t>
            </a:r>
            <a:r>
              <a:rPr lang="en-US" altLang="zh-TW" sz="1800" dirty="0"/>
              <a:t>, u</a:t>
            </a:r>
            <a:r>
              <a:rPr lang="en-US" altLang="zh-TW" sz="1800" baseline="-25000" dirty="0"/>
              <a:t>i+1</a:t>
            </a:r>
            <a:r>
              <a:rPr lang="en-US" altLang="zh-TW" sz="1800" dirty="0"/>
              <a:t>) is edge in G’</a:t>
            </a:r>
            <a:endParaRPr lang="en-US" altLang="zh-TW" sz="1800" dirty="0"/>
          </a:p>
          <a:p>
            <a:pPr lvl="1" eaLnBrk="1" hangingPunct="1"/>
            <a:r>
              <a:rPr lang="en-US" altLang="zh-TW" sz="1600" dirty="0"/>
              <a:t>The total power consumed for the transmission is</a:t>
            </a:r>
            <a:endParaRPr lang="en-US" altLang="zh-TW" sz="1600" dirty="0"/>
          </a:p>
          <a:p>
            <a:pPr lvl="1" eaLnBrk="1" hangingPunct="1"/>
            <a:endParaRPr lang="en-US" altLang="zh-TW" sz="1600" dirty="0"/>
          </a:p>
          <a:p>
            <a:pPr lvl="1" eaLnBrk="1" hangingPunct="1"/>
            <a:endParaRPr lang="en-US" altLang="zh-TW" sz="1600" dirty="0"/>
          </a:p>
          <a:p>
            <a:pPr lvl="1" eaLnBrk="1" hangingPunct="1"/>
            <a:endParaRPr lang="en-US" altLang="zh-TW" sz="1600" dirty="0"/>
          </a:p>
          <a:p>
            <a:pPr lvl="2" eaLnBrk="1" hangingPunct="1"/>
            <a:r>
              <a:rPr lang="en-US" altLang="zh-TW" sz="1400" dirty="0"/>
              <a:t>C : the power needed to receive the data</a:t>
            </a:r>
            <a:endParaRPr lang="en-US" altLang="zh-TW" sz="1400" dirty="0"/>
          </a:p>
          <a:p>
            <a:pPr lvl="2" eaLnBrk="1" hangingPunct="1"/>
            <a:endParaRPr lang="en-US" altLang="zh-TW" sz="1400" dirty="0"/>
          </a:p>
          <a:p>
            <a:pPr eaLnBrk="1" hangingPunct="1"/>
            <a:r>
              <a:rPr lang="en-US" altLang="zh-TW" sz="1800" dirty="0"/>
              <a:t>The path r is the minimum energy path if C(r) </a:t>
            </a:r>
            <a:r>
              <a:rPr lang="en-US" altLang="zh-TW" sz="1800" dirty="0">
                <a:latin typeface="標楷體" pitchFamily="65" charset="-120"/>
                <a:ea typeface="標楷體" pitchFamily="65" charset="-120"/>
              </a:rPr>
              <a:t>≦</a:t>
            </a:r>
            <a:r>
              <a:rPr lang="en-US" altLang="zh-TW" sz="1800" dirty="0"/>
              <a:t> C(r’) for all path’s  r’ between u and v in G.</a:t>
            </a:r>
            <a:endParaRPr lang="en-US" altLang="zh-TW" sz="1800" dirty="0"/>
          </a:p>
          <a:p>
            <a:pPr eaLnBrk="1" hangingPunct="1"/>
            <a:endParaRPr lang="en-US" altLang="zh-TW" sz="1800" dirty="0"/>
          </a:p>
          <a:p>
            <a:pPr eaLnBrk="1" hangingPunct="1"/>
            <a:r>
              <a:rPr lang="en-US" altLang="zh-TW" sz="1800" dirty="0"/>
              <a:t>SMECN uses only the ME paths from G’ for data transmission, so that the overall energy consumed is minimized.</a:t>
            </a:r>
            <a:endParaRPr lang="en-US" altLang="zh-TW" sz="1800" dirty="0"/>
          </a:p>
        </p:txBody>
      </p:sp>
      <p:graphicFrame>
        <p:nvGraphicFramePr>
          <p:cNvPr id="12290" name="Object 4"/>
          <p:cNvGraphicFramePr/>
          <p:nvPr>
            <p:ph sz="half" idx="2"/>
          </p:nvPr>
        </p:nvGraphicFramePr>
        <p:xfrm>
          <a:off x="3359150" y="2565400"/>
          <a:ext cx="2838450" cy="828675"/>
        </p:xfrm>
        <a:graphic>
          <a:graphicData uri="http://schemas.openxmlformats.org/presentationml/2006/ole">
            <mc:AlternateContent xmlns:mc="http://schemas.openxmlformats.org/markup-compatibility/2006">
              <mc:Choice xmlns:v="urn:schemas-microsoft-com:vml" Requires="v">
                <p:oleObj spid="_x0000_s3100" name="" r:id="rId1" imgW="2838450" imgH="828675" progId="Paint.Picture">
                  <p:embed/>
                </p:oleObj>
              </mc:Choice>
              <mc:Fallback>
                <p:oleObj name="" r:id="rId1" imgW="2838450" imgH="828675" progId="Paint.Picture">
                  <p:embed/>
                  <p:pic>
                    <p:nvPicPr>
                      <p:cNvPr id="0" name="Picture 3099"/>
                      <p:cNvPicPr/>
                      <p:nvPr/>
                    </p:nvPicPr>
                    <p:blipFill>
                      <a:blip r:embed="rId2"/>
                      <a:stretch>
                        <a:fillRect/>
                      </a:stretch>
                    </p:blipFill>
                    <p:spPr>
                      <a:xfrm>
                        <a:off x="3359150" y="2565400"/>
                        <a:ext cx="2838450" cy="828675"/>
                      </a:xfrm>
                      <a:prstGeom prst="rect">
                        <a:avLst/>
                      </a:prstGeom>
                      <a:noFill/>
                      <a:ln w="38100">
                        <a:miter/>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33795" name="Rectangle 3"/>
          <p:cNvSpPr>
            <a:spLocks noGrp="1"/>
          </p:cNvSpPr>
          <p:nvPr>
            <p:ph idx="1"/>
          </p:nvPr>
        </p:nvSpPr>
        <p:spPr>
          <a:ln/>
        </p:spPr>
        <p:txBody>
          <a:bodyPr vert="horz" wrap="square" lIns="91440" tIns="45720" rIns="91440" bIns="45720" anchor="t"/>
          <a:p>
            <a:pPr eaLnBrk="1" hangingPunct="1"/>
            <a:r>
              <a:rPr lang="en-US" altLang="zh-TW" sz="2000" dirty="0"/>
              <a:t>The advantage of sensor networks</a:t>
            </a:r>
            <a:endParaRPr lang="en-US" altLang="zh-TW" sz="2000" dirty="0"/>
          </a:p>
          <a:p>
            <a:pPr lvl="1" eaLnBrk="1" hangingPunct="1"/>
            <a:r>
              <a:rPr lang="en-US" altLang="zh-TW" sz="1800" dirty="0"/>
              <a:t>Robust : a large number of sensors</a:t>
            </a:r>
            <a:endParaRPr lang="en-US" altLang="zh-TW" sz="1800" dirty="0"/>
          </a:p>
          <a:p>
            <a:pPr lvl="1" eaLnBrk="1" hangingPunct="1"/>
            <a:r>
              <a:rPr lang="en-US" altLang="zh-TW" sz="1800" dirty="0"/>
              <a:t>Reliable : </a:t>
            </a:r>
            <a:endParaRPr lang="en-US" altLang="zh-TW" sz="1800" dirty="0"/>
          </a:p>
          <a:p>
            <a:pPr lvl="1" eaLnBrk="1" hangingPunct="1"/>
            <a:r>
              <a:rPr lang="en-US" altLang="zh-TW" sz="1800" dirty="0"/>
              <a:t>Accurate :  sensor networks covering a wider region</a:t>
            </a:r>
            <a:endParaRPr lang="en-US" altLang="zh-TW" sz="1800" dirty="0"/>
          </a:p>
          <a:p>
            <a:pPr lvl="1" eaLnBrk="1" hangingPunct="1"/>
            <a:r>
              <a:rPr lang="en-US" altLang="zh-TW" sz="1800" dirty="0"/>
              <a:t>Fault-tolerant : many nodes are sensing the same event </a:t>
            </a:r>
            <a:endParaRPr lang="en-US" altLang="zh-TW" sz="1800" dirty="0"/>
          </a:p>
          <a:p>
            <a:pPr eaLnBrk="1" hangingPunct="1"/>
            <a:r>
              <a:rPr lang="en-US" altLang="zh-TW" sz="2000" dirty="0"/>
              <a:t>Two important operations in a sensor networks</a:t>
            </a:r>
            <a:endParaRPr lang="en-US" altLang="zh-TW" sz="2000" dirty="0"/>
          </a:p>
          <a:p>
            <a:pPr lvl="1" eaLnBrk="1" hangingPunct="1"/>
            <a:r>
              <a:rPr lang="en-US" altLang="zh-TW" sz="1800" dirty="0"/>
              <a:t>Data dissemination : the propagation of data/queries throughout the network</a:t>
            </a:r>
            <a:endParaRPr lang="en-US" altLang="zh-TW" sz="1800" dirty="0"/>
          </a:p>
          <a:p>
            <a:pPr lvl="1" eaLnBrk="1" hangingPunct="1"/>
            <a:r>
              <a:rPr lang="en-US" altLang="zh-TW" sz="1800" dirty="0"/>
              <a:t>Data gathering : the collection of observed data from the individual sensor nodes to a sink</a:t>
            </a:r>
            <a:endParaRPr lang="en-US" altLang="zh-TW" sz="1800" dirty="0"/>
          </a:p>
          <a:p>
            <a:pPr eaLnBrk="1" hangingPunct="1"/>
            <a:r>
              <a:rPr lang="en-US" altLang="zh-TW" sz="2000" dirty="0"/>
              <a:t>The different types of sensors</a:t>
            </a:r>
            <a:endParaRPr lang="en-US" altLang="zh-TW" sz="2000" dirty="0"/>
          </a:p>
          <a:p>
            <a:pPr lvl="1" eaLnBrk="1" hangingPunct="1"/>
            <a:r>
              <a:rPr lang="en-US" altLang="zh-TW" sz="1800" dirty="0"/>
              <a:t>Seismic, thermal, visual, infrared</a:t>
            </a:r>
            <a:endParaRPr lang="en-US" altLang="zh-TW"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a:ln/>
        </p:spPr>
        <p:txBody>
          <a:bodyPr vert="horz" wrap="square" lIns="91440" tIns="45720" rIns="91440" bIns="45720" anchor="ctr"/>
          <a:p>
            <a:pPr eaLnBrk="1" hangingPunct="1"/>
            <a:r>
              <a:rPr lang="en-US" altLang="zh-TW" sz="3600" b="1" dirty="0"/>
              <a:t>12.4 Data Gathering</a:t>
            </a:r>
            <a:r>
              <a:rPr lang="en-US" altLang="zh-TW" dirty="0"/>
              <a:t> </a:t>
            </a:r>
            <a:endParaRPr lang="en-US" altLang="zh-TW" dirty="0"/>
          </a:p>
        </p:txBody>
      </p:sp>
      <p:sp>
        <p:nvSpPr>
          <p:cNvPr id="58371" name="Rectangle 3"/>
          <p:cNvSpPr>
            <a:spLocks noGrp="1"/>
          </p:cNvSpPr>
          <p:nvPr>
            <p:ph idx="1"/>
          </p:nvPr>
        </p:nvSpPr>
        <p:spPr>
          <a:ln/>
        </p:spPr>
        <p:txBody>
          <a:bodyPr vert="horz" wrap="square" lIns="91440" tIns="45720" rIns="91440" bIns="45720" anchor="t"/>
          <a:p>
            <a:pPr eaLnBrk="1" hangingPunct="1"/>
            <a:r>
              <a:rPr lang="en-US" altLang="zh-TW" sz="2000" dirty="0"/>
              <a:t>The objective of the data gathering problem is to transmit the sensed data from each sensor node to a BS.</a:t>
            </a:r>
            <a:endParaRPr lang="en-US" altLang="zh-TW" sz="2000" dirty="0"/>
          </a:p>
          <a:p>
            <a:pPr eaLnBrk="1" hangingPunct="1"/>
            <a:endParaRPr lang="en-US" altLang="zh-TW" sz="2000" dirty="0"/>
          </a:p>
          <a:p>
            <a:pPr eaLnBrk="1" hangingPunct="1"/>
            <a:r>
              <a:rPr lang="en-US" altLang="zh-TW" sz="2000" dirty="0"/>
              <a:t>The goal of algorithm which implement data gathering is </a:t>
            </a:r>
            <a:endParaRPr lang="en-US" altLang="zh-TW" sz="2000" dirty="0"/>
          </a:p>
          <a:p>
            <a:pPr lvl="1" eaLnBrk="1" hangingPunct="1"/>
            <a:r>
              <a:rPr lang="en-US" altLang="zh-TW" sz="1800" dirty="0"/>
              <a:t>maximize the lifetime of network</a:t>
            </a:r>
            <a:endParaRPr lang="en-US" altLang="zh-TW" sz="1800" dirty="0"/>
          </a:p>
          <a:p>
            <a:pPr lvl="1" eaLnBrk="1" hangingPunct="1"/>
            <a:r>
              <a:rPr lang="en-US" altLang="zh-TW" sz="1800" dirty="0"/>
              <a:t>Minimum energy should be consumed</a:t>
            </a:r>
            <a:endParaRPr lang="en-US" altLang="zh-TW" sz="1800" dirty="0"/>
          </a:p>
          <a:p>
            <a:pPr lvl="1" eaLnBrk="1" hangingPunct="1"/>
            <a:r>
              <a:rPr lang="en-US" altLang="zh-TW" sz="1800" dirty="0"/>
              <a:t>The transmission occur with minimum delay</a:t>
            </a:r>
            <a:endParaRPr lang="en-US" altLang="zh-TW" sz="1800" dirty="0"/>
          </a:p>
          <a:p>
            <a:pPr lvl="1" eaLnBrk="1" hangingPunct="1"/>
            <a:endParaRPr lang="en-US" altLang="zh-TW" sz="1800" dirty="0"/>
          </a:p>
          <a:p>
            <a:pPr eaLnBrk="1" hangingPunct="1"/>
            <a:r>
              <a:rPr lang="en-US" altLang="zh-TW" sz="2000" dirty="0"/>
              <a:t>The energy x delay metric is used to compare algorithm</a:t>
            </a:r>
            <a:endParaRPr lang="en-US" altLang="zh-TW"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ln/>
        </p:spPr>
        <p:txBody>
          <a:bodyPr vert="horz" wrap="square" lIns="91440" tIns="45720" rIns="91440" bIns="45720" anchor="ctr"/>
          <a:p>
            <a:pPr eaLnBrk="1" hangingPunct="1"/>
            <a:r>
              <a:rPr lang="en-US" altLang="zh-TW" sz="3200" dirty="0"/>
              <a:t>Direct Transmission</a:t>
            </a:r>
            <a:r>
              <a:rPr lang="en-US" altLang="zh-TW" dirty="0"/>
              <a:t> </a:t>
            </a:r>
            <a:endParaRPr lang="en-US" altLang="zh-TW" dirty="0"/>
          </a:p>
        </p:txBody>
      </p:sp>
      <p:sp>
        <p:nvSpPr>
          <p:cNvPr id="59395" name="Rectangle 3"/>
          <p:cNvSpPr>
            <a:spLocks noGrp="1"/>
          </p:cNvSpPr>
          <p:nvPr>
            <p:ph idx="1"/>
          </p:nvPr>
        </p:nvSpPr>
        <p:spPr>
          <a:ln/>
        </p:spPr>
        <p:txBody>
          <a:bodyPr vert="horz" wrap="square" lIns="91440" tIns="45720" rIns="91440" bIns="45720" anchor="t"/>
          <a:p>
            <a:pPr eaLnBrk="1" hangingPunct="1"/>
            <a:r>
              <a:rPr lang="en-US" altLang="zh-TW" sz="2000" dirty="0"/>
              <a:t>All sensor nodes transmit their data directly to the BS.</a:t>
            </a:r>
            <a:endParaRPr lang="en-US" altLang="zh-TW" sz="2000" dirty="0"/>
          </a:p>
          <a:p>
            <a:pPr eaLnBrk="1" hangingPunct="1"/>
            <a:endParaRPr lang="en-US" altLang="zh-TW" sz="2000" dirty="0"/>
          </a:p>
          <a:p>
            <a:pPr eaLnBrk="1" hangingPunct="1"/>
            <a:r>
              <a:rPr lang="en-US" altLang="zh-TW" sz="2000" dirty="0"/>
              <a:t>It cost expensive when the sensor nodes are very far from the BS.</a:t>
            </a:r>
            <a:endParaRPr lang="en-US" altLang="zh-TW" sz="2000" dirty="0"/>
          </a:p>
          <a:p>
            <a:pPr eaLnBrk="1" hangingPunct="1"/>
            <a:endParaRPr lang="en-US" altLang="zh-TW" sz="2000" dirty="0"/>
          </a:p>
          <a:p>
            <a:pPr eaLnBrk="1" hangingPunct="1"/>
            <a:r>
              <a:rPr lang="en-US" altLang="zh-TW" sz="2000" dirty="0"/>
              <a:t>Nodes must take turns while transmitting to the BS to avoid collision, so the media access delay is also large. Hence, this scheme performs poorly with respect to the energy x delay metric.</a:t>
            </a:r>
            <a:endParaRPr lang="en-US" altLang="zh-TW"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title"/>
          </p:nvPr>
        </p:nvSpPr>
        <p:spPr>
          <a:ln/>
        </p:spPr>
        <p:txBody>
          <a:bodyPr vert="horz" wrap="square" lIns="91440" tIns="45720" rIns="91440" bIns="45720" anchor="ctr"/>
          <a:p>
            <a:pPr eaLnBrk="1" hangingPunct="1"/>
            <a:r>
              <a:rPr lang="en-US" altLang="zh-TW" sz="2000" dirty="0"/>
              <a:t>Power-Efficient Gathering for Sensor Information Systems</a:t>
            </a:r>
            <a:r>
              <a:rPr lang="en-US" altLang="zh-TW" dirty="0"/>
              <a:t> </a:t>
            </a:r>
            <a:endParaRPr lang="en-US" altLang="zh-TW" dirty="0"/>
          </a:p>
        </p:txBody>
      </p:sp>
      <p:sp>
        <p:nvSpPr>
          <p:cNvPr id="60419" name="Rectangle 3"/>
          <p:cNvSpPr>
            <a:spLocks noGrp="1"/>
          </p:cNvSpPr>
          <p:nvPr>
            <p:ph idx="1"/>
          </p:nvPr>
        </p:nvSpPr>
        <p:spPr>
          <a:ln/>
        </p:spPr>
        <p:txBody>
          <a:bodyPr vert="horz" wrap="square" lIns="91440" tIns="45720" rIns="91440" bIns="45720" anchor="t"/>
          <a:p>
            <a:pPr eaLnBrk="1" hangingPunct="1"/>
            <a:r>
              <a:rPr lang="en-US" altLang="zh-TW" sz="2000" dirty="0"/>
              <a:t>PEGASIS based on the assumption that all sensor nodes know the location of every other node.</a:t>
            </a:r>
            <a:endParaRPr lang="en-US" altLang="zh-TW" sz="2000" dirty="0"/>
          </a:p>
          <a:p>
            <a:pPr eaLnBrk="1" hangingPunct="1"/>
            <a:r>
              <a:rPr lang="en-US" altLang="zh-TW" sz="2000" dirty="0"/>
              <a:t>Any node has the required transmission range to reach the BS in one hop, when it is selected as a leader.</a:t>
            </a:r>
            <a:endParaRPr lang="en-US" altLang="zh-TW" sz="2000" dirty="0"/>
          </a:p>
          <a:p>
            <a:pPr eaLnBrk="1" hangingPunct="1"/>
            <a:r>
              <a:rPr lang="en-US" altLang="zh-TW" sz="2000" dirty="0"/>
              <a:t>The goal of PEGASIS are as following</a:t>
            </a:r>
            <a:endParaRPr lang="en-US" altLang="zh-TW" sz="2000" dirty="0"/>
          </a:p>
          <a:p>
            <a:pPr lvl="1" eaLnBrk="1" hangingPunct="1"/>
            <a:r>
              <a:rPr lang="en-US" altLang="zh-TW" sz="1800" dirty="0"/>
              <a:t>Minimize the distance over which each node transmit</a:t>
            </a:r>
            <a:endParaRPr lang="en-US" altLang="zh-TW" sz="1800" dirty="0"/>
          </a:p>
          <a:p>
            <a:pPr lvl="1" eaLnBrk="1" hangingPunct="1"/>
            <a:r>
              <a:rPr lang="en-US" altLang="zh-TW" sz="1800" dirty="0"/>
              <a:t>Minimize the broadcasting overhead</a:t>
            </a:r>
            <a:endParaRPr lang="en-US" altLang="zh-TW" sz="1800" dirty="0"/>
          </a:p>
          <a:p>
            <a:pPr lvl="1" eaLnBrk="1" hangingPunct="1"/>
            <a:r>
              <a:rPr lang="en-US" altLang="zh-TW" sz="1800" dirty="0"/>
              <a:t>Minimize the number of messages that need to be sent to the BS</a:t>
            </a:r>
            <a:endParaRPr lang="en-US" altLang="zh-TW" sz="1800" dirty="0"/>
          </a:p>
          <a:p>
            <a:pPr lvl="1" eaLnBrk="1" hangingPunct="1"/>
            <a:r>
              <a:rPr lang="en-US" altLang="zh-TW" sz="1800" dirty="0"/>
              <a:t>Distribute the energy consumption equally across all nodes</a:t>
            </a:r>
            <a:endParaRPr lang="en-US" altLang="zh-TW" sz="1800" dirty="0"/>
          </a:p>
          <a:p>
            <a:pPr eaLnBrk="1" hangingPunct="1"/>
            <a:r>
              <a:rPr lang="en-US" altLang="zh-TW" sz="2000" dirty="0"/>
              <a:t>To construct a chain of sensor nodes, starting from the node farthest from the BS. At each step, the nearest neighbor which has not been visited is added to the chain.</a:t>
            </a:r>
            <a:endParaRPr lang="en-US" altLang="zh-TW" sz="2000" dirty="0"/>
          </a:p>
          <a:p>
            <a:pPr eaLnBrk="1" hangingPunct="1"/>
            <a:r>
              <a:rPr lang="en-US" altLang="zh-TW" sz="2000" dirty="0"/>
              <a:t>It is reconstructed when nodes die out.</a:t>
            </a:r>
            <a:endParaRPr lang="en-US" altLang="zh-TW"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61443" name="Rectangle 3"/>
          <p:cNvSpPr>
            <a:spLocks noGrp="1"/>
          </p:cNvSpPr>
          <p:nvPr>
            <p:ph idx="1"/>
          </p:nvPr>
        </p:nvSpPr>
        <p:spPr>
          <a:ln/>
        </p:spPr>
        <p:txBody>
          <a:bodyPr vert="horz" wrap="square" lIns="91440" tIns="45720" rIns="91440" bIns="45720" anchor="t"/>
          <a:p>
            <a:pPr eaLnBrk="1" hangingPunct="1"/>
            <a:r>
              <a:rPr lang="en-US" altLang="zh-TW" sz="2000" dirty="0"/>
              <a:t>At every node, data fusion or aggregation is carried out.</a:t>
            </a:r>
            <a:endParaRPr lang="en-US" altLang="zh-TW" sz="2000" dirty="0"/>
          </a:p>
          <a:p>
            <a:pPr eaLnBrk="1" hangingPunct="1"/>
            <a:endParaRPr lang="en-US" altLang="zh-TW" sz="2000" dirty="0"/>
          </a:p>
          <a:p>
            <a:pPr eaLnBrk="1" hangingPunct="1"/>
            <a:r>
              <a:rPr lang="en-US" altLang="zh-TW" sz="2000" dirty="0"/>
              <a:t>A node which is designated as the leader finally transmits one message to the BS.</a:t>
            </a:r>
            <a:endParaRPr lang="en-US" altLang="zh-TW" sz="2000" dirty="0"/>
          </a:p>
          <a:p>
            <a:pPr eaLnBrk="1" hangingPunct="1"/>
            <a:endParaRPr lang="en-US" altLang="zh-TW" sz="2000" dirty="0"/>
          </a:p>
          <a:p>
            <a:pPr eaLnBrk="1" hangingPunct="1"/>
            <a:r>
              <a:rPr lang="en-US" altLang="zh-TW" sz="2000" dirty="0"/>
              <a:t>Leadership is transferred in sequential order.</a:t>
            </a:r>
            <a:endParaRPr lang="en-US" altLang="zh-TW" sz="2000" dirty="0"/>
          </a:p>
          <a:p>
            <a:pPr eaLnBrk="1" hangingPunct="1"/>
            <a:endParaRPr lang="en-US" altLang="zh-TW" sz="2000" dirty="0"/>
          </a:p>
          <a:p>
            <a:pPr eaLnBrk="1" hangingPunct="1"/>
            <a:r>
              <a:rPr lang="en-US" altLang="zh-TW" sz="2000" dirty="0"/>
              <a:t>The delay involved in messages reaching the BS is O(N)</a:t>
            </a:r>
            <a:endParaRPr lang="en-US" altLang="zh-TW"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ln/>
        </p:spPr>
        <p:txBody>
          <a:bodyPr vert="horz" wrap="square" lIns="91440" tIns="45720" rIns="91440" bIns="45720" anchor="ctr"/>
          <a:p>
            <a:pPr eaLnBrk="1" hangingPunct="1"/>
            <a:r>
              <a:rPr lang="en-US" altLang="zh-TW" sz="2000" dirty="0"/>
              <a:t> Data gathering with PEGASIS</a:t>
            </a:r>
            <a:endParaRPr lang="en-US" altLang="zh-TW" sz="2000" dirty="0"/>
          </a:p>
        </p:txBody>
      </p:sp>
      <p:graphicFrame>
        <p:nvGraphicFramePr>
          <p:cNvPr id="13314" name="Object 3"/>
          <p:cNvGraphicFramePr/>
          <p:nvPr>
            <p:ph idx="1"/>
          </p:nvPr>
        </p:nvGraphicFramePr>
        <p:xfrm>
          <a:off x="3652838" y="1600200"/>
          <a:ext cx="4884737" cy="4525963"/>
        </p:xfrm>
        <a:graphic>
          <a:graphicData uri="http://schemas.openxmlformats.org/presentationml/2006/ole">
            <mc:AlternateContent xmlns:mc="http://schemas.openxmlformats.org/markup-compatibility/2006">
              <mc:Choice xmlns:v="urn:schemas-microsoft-com:vml" Requires="v">
                <p:oleObj spid="_x0000_s3103" name="" r:id="rId1" imgW="5314950" imgH="4924425" progId="Paint.Picture">
                  <p:embed/>
                </p:oleObj>
              </mc:Choice>
              <mc:Fallback>
                <p:oleObj name="" r:id="rId1" imgW="5314950" imgH="4924425" progId="Paint.Picture">
                  <p:embed/>
                  <p:pic>
                    <p:nvPicPr>
                      <p:cNvPr id="0" name="Picture 3102"/>
                      <p:cNvPicPr/>
                      <p:nvPr/>
                    </p:nvPicPr>
                    <p:blipFill>
                      <a:blip r:embed="rId2"/>
                      <a:stretch>
                        <a:fillRect/>
                      </a:stretch>
                    </p:blipFill>
                    <p:spPr>
                      <a:xfrm>
                        <a:off x="3652838" y="1600200"/>
                        <a:ext cx="4884737" cy="4525963"/>
                      </a:xfrm>
                      <a:prstGeom prst="rect">
                        <a:avLst/>
                      </a:prstGeom>
                      <a:noFill/>
                      <a:ln w="38100">
                        <a:miter/>
                      </a:ln>
                    </p:spPr>
                  </p:pic>
                </p:oleObj>
              </mc:Fallback>
            </mc:AlternateContent>
          </a:graphicData>
        </a:graphic>
      </p:graphicFrame>
      <p:sp>
        <p:nvSpPr>
          <p:cNvPr id="13316"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Rectangle 2"/>
          <p:cNvSpPr>
            <a:spLocks noGrp="1"/>
          </p:cNvSpPr>
          <p:nvPr>
            <p:ph type="title"/>
          </p:nvPr>
        </p:nvSpPr>
        <p:spPr>
          <a:ln/>
        </p:spPr>
        <p:txBody>
          <a:bodyPr vert="horz" wrap="square" lIns="91440" tIns="45720" rIns="91440" bIns="45720" anchor="ctr"/>
          <a:p>
            <a:pPr eaLnBrk="1" hangingPunct="1"/>
            <a:r>
              <a:rPr lang="en-US" altLang="zh-TW" sz="3600" dirty="0"/>
              <a:t>Binary Scheme</a:t>
            </a:r>
            <a:r>
              <a:rPr lang="en-US" altLang="zh-TW" dirty="0"/>
              <a:t> </a:t>
            </a:r>
            <a:endParaRPr lang="en-US" altLang="zh-TW" dirty="0"/>
          </a:p>
        </p:txBody>
      </p:sp>
      <p:sp>
        <p:nvSpPr>
          <p:cNvPr id="14340" name="Rectangle 3"/>
          <p:cNvSpPr>
            <a:spLocks noGrp="1"/>
          </p:cNvSpPr>
          <p:nvPr>
            <p:ph type="body" sz="half" idx="1"/>
          </p:nvPr>
        </p:nvSpPr>
        <p:spPr>
          <a:xfrm>
            <a:off x="1981200" y="1600200"/>
            <a:ext cx="8075613" cy="4525963"/>
          </a:xfrm>
          <a:ln/>
        </p:spPr>
        <p:txBody>
          <a:bodyPr vert="horz" wrap="square" lIns="91440" tIns="45720" rIns="91440" bIns="45720" anchor="t"/>
          <a:p>
            <a:pPr eaLnBrk="1" hangingPunct="1"/>
            <a:r>
              <a:rPr lang="en-US" altLang="zh-TW" sz="1800" dirty="0"/>
              <a:t>This is a chain-based scheme like PEGASIS, which classifies nodes into different levels.</a:t>
            </a:r>
            <a:endParaRPr lang="en-US" altLang="zh-TW" sz="1800" dirty="0"/>
          </a:p>
          <a:p>
            <a:pPr eaLnBrk="1" hangingPunct="1"/>
            <a:r>
              <a:rPr lang="en-US" altLang="zh-TW" sz="1800" dirty="0"/>
              <a:t>This scheme is possible when nodes communicate using CDMA, so that transmissions of each level can take place simultaneously.</a:t>
            </a:r>
            <a:endParaRPr lang="en-US" altLang="zh-TW" sz="1800" dirty="0"/>
          </a:p>
          <a:p>
            <a:pPr eaLnBrk="1" hangingPunct="1"/>
            <a:r>
              <a:rPr lang="en-US" altLang="zh-TW" sz="1800" dirty="0"/>
              <a:t>The delay is O(logN)</a:t>
            </a:r>
            <a:endParaRPr lang="en-US" altLang="zh-TW" sz="1800" dirty="0"/>
          </a:p>
          <a:p>
            <a:pPr eaLnBrk="1" hangingPunct="1"/>
            <a:endParaRPr lang="en-US" altLang="zh-TW" sz="1800" dirty="0"/>
          </a:p>
        </p:txBody>
      </p:sp>
      <p:graphicFrame>
        <p:nvGraphicFramePr>
          <p:cNvPr id="14338" name="Object 4"/>
          <p:cNvGraphicFramePr/>
          <p:nvPr>
            <p:ph sz="half" idx="2"/>
          </p:nvPr>
        </p:nvGraphicFramePr>
        <p:xfrm>
          <a:off x="3216275" y="3500438"/>
          <a:ext cx="5545138" cy="2376487"/>
        </p:xfrm>
        <a:graphic>
          <a:graphicData uri="http://schemas.openxmlformats.org/presentationml/2006/ole">
            <mc:AlternateContent xmlns:mc="http://schemas.openxmlformats.org/markup-compatibility/2006">
              <mc:Choice xmlns:v="urn:schemas-microsoft-com:vml" Requires="v">
                <p:oleObj spid="_x0000_s3102" name="" r:id="rId1" imgW="6743700" imgH="2505075" progId="Paint.Picture">
                  <p:embed/>
                </p:oleObj>
              </mc:Choice>
              <mc:Fallback>
                <p:oleObj name="" r:id="rId1" imgW="6743700" imgH="2505075" progId="Paint.Picture">
                  <p:embed/>
                  <p:pic>
                    <p:nvPicPr>
                      <p:cNvPr id="0" name="Picture 3101"/>
                      <p:cNvPicPr/>
                      <p:nvPr/>
                    </p:nvPicPr>
                    <p:blipFill>
                      <a:blip r:embed="rId2"/>
                      <a:stretch>
                        <a:fillRect/>
                      </a:stretch>
                    </p:blipFill>
                    <p:spPr>
                      <a:xfrm>
                        <a:off x="3216275" y="3500438"/>
                        <a:ext cx="5545138" cy="2376487"/>
                      </a:xfrm>
                      <a:prstGeom prst="rect">
                        <a:avLst/>
                      </a:prstGeom>
                      <a:noFill/>
                      <a:ln w="38100">
                        <a:miter/>
                      </a:ln>
                    </p:spPr>
                  </p:pic>
                </p:oleObj>
              </mc:Fallback>
            </mc:AlternateContent>
          </a:graphicData>
        </a:graphic>
      </p:graphicFrame>
      <p:sp>
        <p:nvSpPr>
          <p:cNvPr id="14341"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a:ln/>
        </p:spPr>
        <p:txBody>
          <a:bodyPr vert="horz" wrap="square" lIns="91440" tIns="45720" rIns="91440" bIns="45720" anchor="ctr"/>
          <a:p>
            <a:pPr eaLnBrk="1" hangingPunct="1"/>
            <a:r>
              <a:rPr lang="en-US" altLang="zh-TW" sz="3200" dirty="0"/>
              <a:t>Chain-Based Three-Level Scheme</a:t>
            </a:r>
            <a:r>
              <a:rPr lang="en-US" altLang="zh-TW" sz="4000" dirty="0"/>
              <a:t> </a:t>
            </a:r>
            <a:endParaRPr lang="en-US" altLang="zh-TW" sz="4000" dirty="0"/>
          </a:p>
        </p:txBody>
      </p:sp>
      <p:sp>
        <p:nvSpPr>
          <p:cNvPr id="62467" name="Rectangle 3"/>
          <p:cNvSpPr>
            <a:spLocks noGrp="1"/>
          </p:cNvSpPr>
          <p:nvPr>
            <p:ph idx="1"/>
          </p:nvPr>
        </p:nvSpPr>
        <p:spPr>
          <a:ln/>
        </p:spPr>
        <p:txBody>
          <a:bodyPr vert="horz" wrap="square" lIns="91440" tIns="45720" rIns="91440" bIns="45720" anchor="t"/>
          <a:p>
            <a:pPr eaLnBrk="1" hangingPunct="1"/>
            <a:r>
              <a:rPr lang="en-US" altLang="zh-TW" sz="2000" dirty="0"/>
              <a:t>For non-CDMA sensor nodes</a:t>
            </a:r>
            <a:endParaRPr lang="en-US" altLang="zh-TW" sz="2000" dirty="0"/>
          </a:p>
          <a:p>
            <a:pPr eaLnBrk="1" hangingPunct="1"/>
            <a:r>
              <a:rPr lang="en-US" altLang="zh-TW" sz="2000" dirty="0"/>
              <a:t>The chain is divided into a number of groups to space out simultaneous transmissions in order to minimize interference.</a:t>
            </a:r>
            <a:endParaRPr lang="en-US" altLang="zh-TW" sz="2000" dirty="0"/>
          </a:p>
          <a:p>
            <a:pPr eaLnBrk="1" hangingPunct="1"/>
            <a:endParaRPr lang="en-US" altLang="zh-TW" sz="2000" dirty="0"/>
          </a:p>
          <a:p>
            <a:pPr eaLnBrk="1" hangingPunct="1"/>
            <a:r>
              <a:rPr lang="en-US" altLang="zh-TW" sz="2000" dirty="0"/>
              <a:t>Within a group, nodes transmit data to the group leader, and the leader fusion the data, and become the member to the next level.</a:t>
            </a:r>
            <a:endParaRPr lang="en-US" altLang="zh-TW" sz="2000" dirty="0"/>
          </a:p>
          <a:p>
            <a:pPr eaLnBrk="1" hangingPunct="1"/>
            <a:r>
              <a:rPr lang="en-US" altLang="zh-TW" sz="2000" dirty="0"/>
              <a:t>In the second level, all nodes are divided into two groups.</a:t>
            </a:r>
            <a:endParaRPr lang="en-US" altLang="zh-TW" sz="2000" dirty="0"/>
          </a:p>
          <a:p>
            <a:pPr eaLnBrk="1" hangingPunct="1"/>
            <a:r>
              <a:rPr lang="en-US" altLang="zh-TW" sz="2000" dirty="0"/>
              <a:t>In the third level, consists of a message exchange between one node from each group of the second level.</a:t>
            </a:r>
            <a:endParaRPr lang="en-US" altLang="zh-TW" sz="2000" dirty="0"/>
          </a:p>
          <a:p>
            <a:pPr eaLnBrk="1" hangingPunct="1"/>
            <a:r>
              <a:rPr lang="en-US" altLang="zh-TW" sz="2000" dirty="0"/>
              <a:t>Finally, the leader transmit a single message to the BS.</a:t>
            </a:r>
            <a:endParaRPr lang="en-US" altLang="zh-TW"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2"/>
          <p:cNvSpPr>
            <a:spLocks noGrp="1"/>
          </p:cNvSpPr>
          <p:nvPr>
            <p:ph type="title"/>
          </p:nvPr>
        </p:nvSpPr>
        <p:spPr>
          <a:ln/>
        </p:spPr>
        <p:txBody>
          <a:bodyPr vert="horz" wrap="square" lIns="91440" tIns="45720" rIns="91440" bIns="45720" anchor="ctr"/>
          <a:p>
            <a:pPr eaLnBrk="1" hangingPunct="1"/>
            <a:r>
              <a:rPr lang="en-US" altLang="zh-TW" sz="2000" dirty="0"/>
              <a:t>Figure 12.10 Chain-based three-level scheme</a:t>
            </a:r>
            <a:endParaRPr lang="en-US" altLang="zh-TW" sz="2000" dirty="0"/>
          </a:p>
        </p:txBody>
      </p:sp>
      <p:graphicFrame>
        <p:nvGraphicFramePr>
          <p:cNvPr id="15362" name="Object 3"/>
          <p:cNvGraphicFramePr/>
          <p:nvPr>
            <p:ph idx="1"/>
          </p:nvPr>
        </p:nvGraphicFramePr>
        <p:xfrm>
          <a:off x="2185988" y="1916113"/>
          <a:ext cx="7818437" cy="3460750"/>
        </p:xfrm>
        <a:graphic>
          <a:graphicData uri="http://schemas.openxmlformats.org/presentationml/2006/ole">
            <mc:AlternateContent xmlns:mc="http://schemas.openxmlformats.org/markup-compatibility/2006">
              <mc:Choice xmlns:v="urn:schemas-microsoft-com:vml" Requires="v">
                <p:oleObj spid="_x0000_s3104" name="" r:id="rId1" imgW="7820025" imgH="3028950" progId="Paint.Picture">
                  <p:embed/>
                </p:oleObj>
              </mc:Choice>
              <mc:Fallback>
                <p:oleObj name="" r:id="rId1" imgW="7820025" imgH="3028950" progId="Paint.Picture">
                  <p:embed/>
                  <p:pic>
                    <p:nvPicPr>
                      <p:cNvPr id="0" name="Picture 3103"/>
                      <p:cNvPicPr/>
                      <p:nvPr/>
                    </p:nvPicPr>
                    <p:blipFill>
                      <a:blip r:embed="rId2"/>
                      <a:stretch>
                        <a:fillRect/>
                      </a:stretch>
                    </p:blipFill>
                    <p:spPr>
                      <a:xfrm>
                        <a:off x="2185988" y="1916113"/>
                        <a:ext cx="7818437" cy="3460750"/>
                      </a:xfrm>
                      <a:prstGeom prst="rect">
                        <a:avLst/>
                      </a:prstGeom>
                      <a:noFill/>
                      <a:ln w="38100">
                        <a:miter/>
                      </a:ln>
                    </p:spPr>
                  </p:pic>
                </p:oleObj>
              </mc:Fallback>
            </mc:AlternateContent>
          </a:graphicData>
        </a:graphic>
      </p:graphicFrame>
      <p:sp>
        <p:nvSpPr>
          <p:cNvPr id="15364"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ln/>
        </p:spPr>
        <p:txBody>
          <a:bodyPr vert="horz" wrap="square" lIns="91440" tIns="45720" rIns="91440" bIns="45720" anchor="ctr"/>
          <a:p>
            <a:pPr eaLnBrk="1" hangingPunct="1"/>
            <a:r>
              <a:rPr lang="en-US" altLang="zh-TW" sz="3200" b="1" dirty="0"/>
              <a:t>MAC Protocols for Sensor Networks</a:t>
            </a:r>
            <a:endParaRPr lang="en-US" altLang="zh-TW" sz="3200" b="1" dirty="0"/>
          </a:p>
        </p:txBody>
      </p:sp>
      <p:sp>
        <p:nvSpPr>
          <p:cNvPr id="63491" name="Rectangle 3"/>
          <p:cNvSpPr>
            <a:spLocks noGrp="1"/>
          </p:cNvSpPr>
          <p:nvPr>
            <p:ph idx="1"/>
          </p:nvPr>
        </p:nvSpPr>
        <p:spPr>
          <a:ln/>
        </p:spPr>
        <p:txBody>
          <a:bodyPr vert="horz" wrap="square" lIns="91440" tIns="45720" rIns="91440" bIns="45720" anchor="t"/>
          <a:p>
            <a:pPr eaLnBrk="1" hangingPunct="1"/>
            <a:r>
              <a:rPr lang="en-US" altLang="zh-TW" sz="2000" dirty="0"/>
              <a:t>The challenges posed by sensor network MAC protocol</a:t>
            </a:r>
            <a:endParaRPr lang="en-US" altLang="zh-TW" sz="2000" dirty="0"/>
          </a:p>
          <a:p>
            <a:pPr lvl="1" eaLnBrk="1" hangingPunct="1"/>
            <a:r>
              <a:rPr lang="en-US" altLang="zh-TW" sz="1800" dirty="0"/>
              <a:t>No single controlling authority, so global synchronization is difficult</a:t>
            </a:r>
            <a:endParaRPr lang="en-US" altLang="zh-TW" sz="1800" dirty="0"/>
          </a:p>
          <a:p>
            <a:pPr lvl="1" eaLnBrk="1" hangingPunct="1"/>
            <a:r>
              <a:rPr lang="en-US" altLang="zh-TW" sz="1800" dirty="0"/>
              <a:t>Power efficiency issue</a:t>
            </a:r>
            <a:endParaRPr lang="en-US" altLang="zh-TW" sz="1800" dirty="0"/>
          </a:p>
          <a:p>
            <a:pPr lvl="1" eaLnBrk="1" hangingPunct="1"/>
            <a:r>
              <a:rPr lang="en-US" altLang="zh-TW" sz="1800" dirty="0"/>
              <a:t>Frequent topology changes due to mobility and failure</a:t>
            </a:r>
            <a:endParaRPr lang="en-US" altLang="zh-TW" sz="1800" dirty="0"/>
          </a:p>
          <a:p>
            <a:pPr eaLnBrk="1" hangingPunct="1"/>
            <a:endParaRPr lang="en-US" altLang="zh-TW" sz="2000" dirty="0"/>
          </a:p>
          <a:p>
            <a:pPr eaLnBrk="1" hangingPunct="1"/>
            <a:r>
              <a:rPr lang="en-US" altLang="zh-TW" sz="2000" dirty="0"/>
              <a:t>There are three kinds of MAC protocols used in sensor network:</a:t>
            </a:r>
            <a:endParaRPr lang="en-US" altLang="zh-TW" sz="2000" dirty="0"/>
          </a:p>
          <a:p>
            <a:pPr lvl="1" eaLnBrk="1" hangingPunct="1"/>
            <a:r>
              <a:rPr lang="en-US" altLang="zh-TW" sz="1800" dirty="0"/>
              <a:t>Fixed-allocation</a:t>
            </a:r>
            <a:endParaRPr lang="en-US" altLang="zh-TW" sz="1800" dirty="0"/>
          </a:p>
          <a:p>
            <a:pPr lvl="1" eaLnBrk="1" hangingPunct="1"/>
            <a:r>
              <a:rPr lang="en-US" altLang="zh-TW" sz="1800" dirty="0"/>
              <a:t>Demand-based</a:t>
            </a:r>
            <a:endParaRPr lang="en-US" altLang="zh-TW" sz="1800" dirty="0"/>
          </a:p>
          <a:p>
            <a:pPr lvl="1" eaLnBrk="1" hangingPunct="1"/>
            <a:r>
              <a:rPr lang="en-US" altLang="zh-TW" sz="1800" dirty="0"/>
              <a:t>Contention-based</a:t>
            </a:r>
            <a:endParaRPr lang="en-US" altLang="zh-TW"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a:ln/>
        </p:spPr>
        <p:txBody>
          <a:bodyPr vert="horz" wrap="square" lIns="91440" tIns="45720" rIns="91440" bIns="45720" anchor="ctr"/>
          <a:p>
            <a:pPr eaLnBrk="1" hangingPunct="1"/>
            <a:endParaRPr lang="zh-TW" altLang="zh-TW" sz="2800" dirty="0"/>
          </a:p>
        </p:txBody>
      </p:sp>
      <p:sp>
        <p:nvSpPr>
          <p:cNvPr id="64515" name="Rectangle 3"/>
          <p:cNvSpPr>
            <a:spLocks noGrp="1"/>
          </p:cNvSpPr>
          <p:nvPr>
            <p:ph idx="1"/>
          </p:nvPr>
        </p:nvSpPr>
        <p:spPr>
          <a:ln/>
        </p:spPr>
        <p:txBody>
          <a:bodyPr vert="horz" wrap="square" lIns="91440" tIns="45720" rIns="91440" bIns="45720" anchor="t"/>
          <a:p>
            <a:pPr eaLnBrk="1" hangingPunct="1"/>
            <a:r>
              <a:rPr lang="en-US" altLang="zh-TW" sz="2000" dirty="0"/>
              <a:t>Fixed-allocation MAC protocol</a:t>
            </a:r>
            <a:endParaRPr lang="en-US" altLang="zh-TW" sz="2000" dirty="0"/>
          </a:p>
          <a:p>
            <a:pPr lvl="1" eaLnBrk="1" hangingPunct="1"/>
            <a:r>
              <a:rPr lang="en-US" altLang="zh-TW" sz="1800" dirty="0"/>
              <a:t>Share the common medium through a predetermined assignment.</a:t>
            </a:r>
            <a:endParaRPr lang="en-US" altLang="zh-TW" sz="1800" dirty="0"/>
          </a:p>
          <a:p>
            <a:pPr lvl="1" eaLnBrk="1" hangingPunct="1"/>
            <a:r>
              <a:rPr lang="en-US" altLang="zh-TW" sz="1800" dirty="0"/>
              <a:t>It is suitable for sensor network that continuously monitor and generate deterministic data traffic</a:t>
            </a:r>
            <a:endParaRPr lang="en-US" altLang="zh-TW" sz="1800" dirty="0"/>
          </a:p>
          <a:p>
            <a:pPr lvl="1" eaLnBrk="1" hangingPunct="1"/>
            <a:r>
              <a:rPr lang="en-US" altLang="zh-TW" sz="1800" dirty="0"/>
              <a:t>Provide a bounded delay for each node</a:t>
            </a:r>
            <a:endParaRPr lang="en-US" altLang="zh-TW" sz="1800" dirty="0"/>
          </a:p>
          <a:p>
            <a:pPr lvl="1" eaLnBrk="1" hangingPunct="1"/>
            <a:endParaRPr lang="en-US" altLang="zh-TW" sz="1800" dirty="0"/>
          </a:p>
          <a:p>
            <a:pPr lvl="1" eaLnBrk="1" hangingPunct="1"/>
            <a:r>
              <a:rPr lang="en-US" altLang="zh-TW" sz="1800" dirty="0"/>
              <a:t>However, in the case of bursty traffic, where the channel requirements of each node may vary over time, it may lead to inefficient usage of the channel.</a:t>
            </a:r>
            <a:endParaRPr lang="en-US" altLang="zh-TW"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ln/>
        </p:spPr>
        <p:txBody>
          <a:bodyPr vert="horz" wrap="square" lIns="91440" tIns="45720" rIns="91440" bIns="45720" anchor="ctr"/>
          <a:p>
            <a:pPr eaLnBrk="1" hangingPunct="1"/>
            <a:r>
              <a:rPr lang="en-US" altLang="zh-TW" sz="3200" dirty="0"/>
              <a:t>12.1.1 Applications of Sensor Networks</a:t>
            </a:r>
            <a:endParaRPr lang="en-US" altLang="zh-TW" sz="3200" dirty="0"/>
          </a:p>
        </p:txBody>
      </p:sp>
      <p:sp>
        <p:nvSpPr>
          <p:cNvPr id="34819" name="Rectangle 3"/>
          <p:cNvSpPr>
            <a:spLocks noGrp="1"/>
          </p:cNvSpPr>
          <p:nvPr>
            <p:ph idx="1"/>
          </p:nvPr>
        </p:nvSpPr>
        <p:spPr>
          <a:ln/>
        </p:spPr>
        <p:txBody>
          <a:bodyPr vert="horz" wrap="square" lIns="91440" tIns="45720" rIns="91440" bIns="45720" anchor="t"/>
          <a:p>
            <a:pPr eaLnBrk="1" hangingPunct="1"/>
            <a:r>
              <a:rPr lang="en-US" altLang="zh-TW" sz="2000" dirty="0"/>
              <a:t>Using in military</a:t>
            </a:r>
            <a:endParaRPr lang="en-US" altLang="zh-TW" sz="2000" dirty="0"/>
          </a:p>
          <a:p>
            <a:pPr lvl="1" eaLnBrk="1" hangingPunct="1"/>
            <a:r>
              <a:rPr lang="en-US" altLang="zh-TW" sz="1800" dirty="0"/>
              <a:t>Battlefield surveillance and monitoring, guidance systems of intelligent missiles, detection of attack by weapons of mass destruction such as chemical, biological, or nuclear</a:t>
            </a:r>
            <a:endParaRPr lang="en-US" altLang="zh-TW" sz="1800" dirty="0"/>
          </a:p>
          <a:p>
            <a:pPr lvl="1" eaLnBrk="1" hangingPunct="1"/>
            <a:endParaRPr lang="en-US" altLang="zh-TW" sz="1800" dirty="0"/>
          </a:p>
          <a:p>
            <a:pPr eaLnBrk="1" hangingPunct="1"/>
            <a:r>
              <a:rPr lang="en-US" altLang="zh-TW" sz="2000" dirty="0"/>
              <a:t>Using in nature</a:t>
            </a:r>
            <a:endParaRPr lang="en-US" altLang="zh-TW" sz="2000" dirty="0"/>
          </a:p>
          <a:p>
            <a:pPr lvl="1" eaLnBrk="1" hangingPunct="1"/>
            <a:r>
              <a:rPr lang="en-US" altLang="zh-TW" sz="1800" dirty="0"/>
              <a:t>Forest fire, flood detection, habitat exploration of animals</a:t>
            </a:r>
            <a:endParaRPr lang="en-US" altLang="zh-TW" sz="1800" dirty="0"/>
          </a:p>
          <a:p>
            <a:pPr lvl="1" eaLnBrk="1" hangingPunct="1"/>
            <a:endParaRPr lang="en-US" altLang="zh-TW" sz="1800" dirty="0"/>
          </a:p>
          <a:p>
            <a:pPr eaLnBrk="1" hangingPunct="1"/>
            <a:r>
              <a:rPr lang="en-US" altLang="zh-TW" sz="2000" dirty="0"/>
              <a:t>Using in health</a:t>
            </a:r>
            <a:endParaRPr lang="en-US" altLang="zh-TW" sz="2000" dirty="0"/>
          </a:p>
          <a:p>
            <a:pPr lvl="1" eaLnBrk="1" hangingPunct="1"/>
            <a:r>
              <a:rPr lang="en-US" altLang="zh-TW" sz="1800" dirty="0"/>
              <a:t>Monitor the patient’s heart rate or blood pressure, and sent regularly to alert the concerned doctor, provide patients a greater freedom of movement</a:t>
            </a:r>
            <a:endParaRPr lang="en-US" altLang="zh-TW" sz="1800" dirty="0"/>
          </a:p>
          <a:p>
            <a:pPr eaLnBrk="1" hangingPunct="1"/>
            <a:endParaRPr lang="en-US" altLang="zh-TW"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65539" name="Rectangle 3"/>
          <p:cNvSpPr>
            <a:spLocks noGrp="1"/>
          </p:cNvSpPr>
          <p:nvPr>
            <p:ph idx="1"/>
          </p:nvPr>
        </p:nvSpPr>
        <p:spPr>
          <a:ln/>
        </p:spPr>
        <p:txBody>
          <a:bodyPr vert="horz" wrap="square" lIns="91440" tIns="45720" rIns="91440" bIns="45720" anchor="t"/>
          <a:p>
            <a:pPr eaLnBrk="1" hangingPunct="1">
              <a:lnSpc>
                <a:spcPct val="90000"/>
              </a:lnSpc>
            </a:pPr>
            <a:r>
              <a:rPr lang="en-US" altLang="zh-TW" sz="2000" dirty="0"/>
              <a:t>Demand-based MAC protocol</a:t>
            </a:r>
            <a:endParaRPr lang="en-US" altLang="zh-TW" sz="2000" dirty="0"/>
          </a:p>
          <a:p>
            <a:pPr lvl="1" eaLnBrk="1" hangingPunct="1">
              <a:lnSpc>
                <a:spcPct val="90000"/>
              </a:lnSpc>
            </a:pPr>
            <a:r>
              <a:rPr lang="en-US" altLang="zh-TW" sz="1800" dirty="0"/>
              <a:t>Used in such cases, where the channel is allocated according to the demand of the node</a:t>
            </a:r>
            <a:endParaRPr lang="en-US" altLang="zh-TW" sz="1800" dirty="0"/>
          </a:p>
          <a:p>
            <a:pPr lvl="1" eaLnBrk="1" hangingPunct="1">
              <a:lnSpc>
                <a:spcPct val="90000"/>
              </a:lnSpc>
            </a:pPr>
            <a:r>
              <a:rPr lang="en-US" altLang="zh-TW" sz="1800" dirty="0"/>
              <a:t>Variable rate traffic can be efficiently transmitted</a:t>
            </a:r>
            <a:endParaRPr lang="en-US" altLang="zh-TW" sz="1800" dirty="0"/>
          </a:p>
          <a:p>
            <a:pPr lvl="1" eaLnBrk="1" hangingPunct="1">
              <a:lnSpc>
                <a:spcPct val="90000"/>
              </a:lnSpc>
            </a:pPr>
            <a:endParaRPr lang="en-US" altLang="zh-TW" sz="1800" dirty="0"/>
          </a:p>
          <a:p>
            <a:pPr lvl="1" eaLnBrk="1" hangingPunct="1">
              <a:lnSpc>
                <a:spcPct val="90000"/>
              </a:lnSpc>
            </a:pPr>
            <a:r>
              <a:rPr lang="en-US" altLang="zh-TW" sz="1800" dirty="0"/>
              <a:t>Require the additional overhead of a reservation process</a:t>
            </a:r>
            <a:endParaRPr lang="en-US" altLang="zh-TW" sz="1800" dirty="0"/>
          </a:p>
          <a:p>
            <a:pPr lvl="1" eaLnBrk="1" hangingPunct="1">
              <a:lnSpc>
                <a:spcPct val="90000"/>
              </a:lnSpc>
            </a:pPr>
            <a:endParaRPr lang="en-US" altLang="zh-TW" sz="1800" dirty="0"/>
          </a:p>
          <a:p>
            <a:pPr eaLnBrk="1" hangingPunct="1">
              <a:lnSpc>
                <a:spcPct val="90000"/>
              </a:lnSpc>
            </a:pPr>
            <a:r>
              <a:rPr lang="en-US" altLang="zh-TW" sz="2000" dirty="0"/>
              <a:t>Contention-based MAC protocol</a:t>
            </a:r>
            <a:endParaRPr lang="en-US" altLang="zh-TW" sz="2000" dirty="0"/>
          </a:p>
          <a:p>
            <a:pPr lvl="1" eaLnBrk="1" hangingPunct="1">
              <a:lnSpc>
                <a:spcPct val="90000"/>
              </a:lnSpc>
            </a:pPr>
            <a:r>
              <a:rPr lang="en-US" altLang="zh-TW" sz="1800" dirty="0"/>
              <a:t>Random-access-based contention for the channel when packets need to be transmitted</a:t>
            </a:r>
            <a:endParaRPr lang="en-US" altLang="zh-TW" sz="1800" dirty="0"/>
          </a:p>
          <a:p>
            <a:pPr lvl="1" eaLnBrk="1" hangingPunct="1">
              <a:lnSpc>
                <a:spcPct val="90000"/>
              </a:lnSpc>
            </a:pPr>
            <a:r>
              <a:rPr lang="en-US" altLang="zh-TW" sz="1800" dirty="0"/>
              <a:t>Suitable for bursty traffic</a:t>
            </a:r>
            <a:endParaRPr lang="en-US" altLang="zh-TW" sz="1800" dirty="0"/>
          </a:p>
          <a:p>
            <a:pPr lvl="1" eaLnBrk="1" hangingPunct="1">
              <a:lnSpc>
                <a:spcPct val="90000"/>
              </a:lnSpc>
            </a:pPr>
            <a:endParaRPr lang="en-US" altLang="zh-TW" sz="1800" dirty="0"/>
          </a:p>
          <a:p>
            <a:pPr lvl="1" eaLnBrk="1" hangingPunct="1">
              <a:lnSpc>
                <a:spcPct val="90000"/>
              </a:lnSpc>
            </a:pPr>
            <a:r>
              <a:rPr lang="en-US" altLang="zh-TW" sz="1800" dirty="0"/>
              <a:t>Collisions and no delay guarantees, are not suitable for delay-sensitive or real-time traffic</a:t>
            </a:r>
            <a:endParaRPr lang="en-US" altLang="zh-TW"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p:nvPr>
        </p:nvSpPr>
        <p:spPr>
          <a:ln/>
        </p:spPr>
        <p:txBody>
          <a:bodyPr vert="horz" wrap="square" lIns="91440" tIns="45720" rIns="91440" bIns="45720" anchor="ctr"/>
          <a:p>
            <a:pPr eaLnBrk="1" hangingPunct="1"/>
            <a:r>
              <a:rPr lang="en-US" altLang="zh-TW" sz="2400" dirty="0"/>
              <a:t>Self-Organizing MAC for Sensor Networks and Eavesdrop and Register</a:t>
            </a:r>
            <a:r>
              <a:rPr lang="en-US" altLang="zh-TW" sz="4000" dirty="0"/>
              <a:t> </a:t>
            </a:r>
            <a:endParaRPr lang="en-US" altLang="zh-TW" sz="4000" dirty="0"/>
          </a:p>
        </p:txBody>
      </p:sp>
      <p:sp>
        <p:nvSpPr>
          <p:cNvPr id="66563" name="Rectangle 3"/>
          <p:cNvSpPr>
            <a:spLocks noGrp="1"/>
          </p:cNvSpPr>
          <p:nvPr>
            <p:ph idx="1"/>
          </p:nvPr>
        </p:nvSpPr>
        <p:spPr>
          <a:xfrm>
            <a:off x="1981200" y="1600200"/>
            <a:ext cx="8362950" cy="4525963"/>
          </a:xfrm>
          <a:ln/>
        </p:spPr>
        <p:txBody>
          <a:bodyPr vert="horz" wrap="square" lIns="91440" tIns="45720" rIns="91440" bIns="45720" anchor="t"/>
          <a:p>
            <a:pPr eaLnBrk="1" hangingPunct="1"/>
            <a:r>
              <a:rPr lang="en-US" altLang="zh-TW" sz="2000" dirty="0"/>
              <a:t>Self-Organizing MAC for sensor (SMACS) networks and eavesdrop and register (EAR) are two protocols which handle network initialization and mobility support, respectively.</a:t>
            </a:r>
            <a:endParaRPr lang="en-US" altLang="zh-TW" sz="2000" dirty="0"/>
          </a:p>
          <a:p>
            <a:pPr eaLnBrk="1" hangingPunct="1"/>
            <a:r>
              <a:rPr lang="en-US" altLang="zh-TW" sz="2000" dirty="0"/>
              <a:t>In SMACS</a:t>
            </a:r>
            <a:endParaRPr lang="en-US" altLang="zh-TW" sz="2000" dirty="0"/>
          </a:p>
          <a:p>
            <a:pPr lvl="1" eaLnBrk="1" hangingPunct="1"/>
            <a:r>
              <a:rPr lang="en-US" altLang="zh-TW" sz="1800" dirty="0"/>
              <a:t>neighbor discovery and channel assignment take place simultaneously in a completely distributed manner.</a:t>
            </a:r>
            <a:endParaRPr lang="en-US" altLang="zh-TW" sz="1800" dirty="0"/>
          </a:p>
          <a:p>
            <a:pPr lvl="1" eaLnBrk="1" hangingPunct="1"/>
            <a:r>
              <a:rPr lang="en-US" altLang="zh-TW" sz="1800" dirty="0"/>
              <a:t>A communication link between two nodes consists of a pair of time slots, at fixed frequency.</a:t>
            </a:r>
            <a:endParaRPr lang="en-US" altLang="zh-TW" sz="1800" dirty="0"/>
          </a:p>
          <a:p>
            <a:pPr lvl="1" eaLnBrk="1" hangingPunct="1"/>
            <a:r>
              <a:rPr lang="en-US" altLang="zh-TW" sz="1800" dirty="0"/>
              <a:t>This scheme requires synchronization only between communicating neighbors, in order to define the slots to be used for their communication.</a:t>
            </a:r>
            <a:endParaRPr lang="en-US" altLang="zh-TW" sz="1800" dirty="0"/>
          </a:p>
          <a:p>
            <a:pPr lvl="1" eaLnBrk="1" hangingPunct="1"/>
            <a:r>
              <a:rPr lang="en-US" altLang="zh-TW" sz="1800" dirty="0"/>
              <a:t>Power is conserved by turning off the transceiver during idle slots.</a:t>
            </a:r>
            <a:endParaRPr lang="en-US" altLang="zh-TW" sz="1800" dirty="0"/>
          </a:p>
          <a:p>
            <a:pPr eaLnBrk="1" hangingPunct="1"/>
            <a:endParaRPr lang="en-US" altLang="zh-TW"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67587" name="Rectangle 3"/>
          <p:cNvSpPr>
            <a:spLocks noGrp="1"/>
          </p:cNvSpPr>
          <p:nvPr>
            <p:ph idx="1"/>
          </p:nvPr>
        </p:nvSpPr>
        <p:spPr>
          <a:ln/>
        </p:spPr>
        <p:txBody>
          <a:bodyPr vert="horz" wrap="square" lIns="91440" tIns="45720" rIns="91440" bIns="45720" anchor="t"/>
          <a:p>
            <a:pPr eaLnBrk="1" hangingPunct="1"/>
            <a:r>
              <a:rPr lang="en-US" altLang="zh-TW" sz="2000" dirty="0"/>
              <a:t>In EAR protocol</a:t>
            </a:r>
            <a:endParaRPr lang="en-US" altLang="zh-TW" sz="2000" dirty="0"/>
          </a:p>
          <a:p>
            <a:pPr lvl="1" eaLnBrk="1" hangingPunct="1"/>
            <a:r>
              <a:rPr lang="en-US" altLang="zh-TW" sz="1800" dirty="0"/>
              <a:t>Enable seamless connection of nodes under mobile and stationary conditions.</a:t>
            </a:r>
            <a:endParaRPr lang="en-US" altLang="zh-TW" sz="1800" dirty="0"/>
          </a:p>
          <a:p>
            <a:pPr lvl="1" eaLnBrk="1" hangingPunct="1"/>
            <a:r>
              <a:rPr lang="en-US" altLang="zh-TW" sz="1800" dirty="0"/>
              <a:t>This protocol make use of certain mobile nodes, besides the existing stationary sensor nodes, to offer service to maintain connections.</a:t>
            </a:r>
            <a:endParaRPr lang="en-US" altLang="zh-TW" sz="1800" dirty="0"/>
          </a:p>
          <a:p>
            <a:pPr lvl="1" eaLnBrk="1" hangingPunct="1"/>
            <a:r>
              <a:rPr lang="en-US" altLang="zh-TW" sz="1800" dirty="0"/>
              <a:t>Mobile nodes eavesdrop on the control signals and maintain neighbor information.</a:t>
            </a:r>
            <a:endParaRPr lang="en-US" altLang="zh-TW" sz="1800" dirty="0"/>
          </a:p>
          <a:p>
            <a:pPr lvl="1" eaLnBrk="1" hangingPunct="1"/>
            <a:endParaRPr lang="en-US" altLang="zh-TW"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p:nvPr>
        </p:nvSpPr>
        <p:spPr>
          <a:ln/>
        </p:spPr>
        <p:txBody>
          <a:bodyPr vert="horz" wrap="square" lIns="91440" tIns="45720" rIns="91440" bIns="45720" anchor="ctr"/>
          <a:p>
            <a:pPr eaLnBrk="1" hangingPunct="1"/>
            <a:r>
              <a:rPr lang="en-US" altLang="zh-TW" sz="3600" dirty="0"/>
              <a:t>Hybrid TDMA/FDMA</a:t>
            </a:r>
            <a:r>
              <a:rPr lang="en-US" altLang="zh-TW" dirty="0"/>
              <a:t> </a:t>
            </a:r>
            <a:endParaRPr lang="en-US" altLang="zh-TW" dirty="0"/>
          </a:p>
        </p:txBody>
      </p:sp>
      <p:sp>
        <p:nvSpPr>
          <p:cNvPr id="68611" name="Rectangle 3"/>
          <p:cNvSpPr>
            <a:spLocks noGrp="1"/>
          </p:cNvSpPr>
          <p:nvPr>
            <p:ph idx="1"/>
          </p:nvPr>
        </p:nvSpPr>
        <p:spPr>
          <a:ln/>
        </p:spPr>
        <p:txBody>
          <a:bodyPr vert="horz" wrap="square" lIns="91440" tIns="45720" rIns="91440" bIns="45720" anchor="t"/>
          <a:p>
            <a:pPr eaLnBrk="1" hangingPunct="1"/>
            <a:r>
              <a:rPr lang="en-US" altLang="zh-TW" sz="2000" dirty="0"/>
              <a:t>A pure TDMA scheme minimize the time for which a node has to be kept on, but the associated time synchronization cost are very high.</a:t>
            </a:r>
            <a:endParaRPr lang="en-US" altLang="zh-TW" sz="2000" dirty="0"/>
          </a:p>
          <a:p>
            <a:pPr eaLnBrk="1" hangingPunct="1"/>
            <a:r>
              <a:rPr lang="en-US" altLang="zh-TW" sz="2000" dirty="0"/>
              <a:t>A pure FDMA scheme allots the minimum required bandwidth for each connection</a:t>
            </a:r>
            <a:endParaRPr lang="en-US" altLang="zh-TW" sz="2000" dirty="0"/>
          </a:p>
          <a:p>
            <a:pPr eaLnBrk="1" hangingPunct="1"/>
            <a:r>
              <a:rPr lang="en-US" altLang="zh-TW" sz="2000" dirty="0"/>
              <a:t>If the transmitter consumes more power, a TDMA scheme is favored, since it can be switch off in idle slots to save power.</a:t>
            </a:r>
            <a:endParaRPr lang="en-US" altLang="zh-TW" sz="2000" dirty="0"/>
          </a:p>
          <a:p>
            <a:pPr eaLnBrk="1" hangingPunct="1"/>
            <a:r>
              <a:rPr lang="en-US" altLang="zh-TW" sz="2000" dirty="0"/>
              <a:t>If the receiver consumes greater power, a FDMA scheme is favored, because the receiver need not expend power for time synchronization.</a:t>
            </a:r>
            <a:endParaRPr lang="en-US" altLang="zh-TW"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a:ln/>
        </p:spPr>
        <p:txBody>
          <a:bodyPr vert="horz" wrap="square" lIns="91440" tIns="45720" rIns="91440" bIns="45720" anchor="ctr"/>
          <a:p>
            <a:pPr eaLnBrk="1" hangingPunct="1"/>
            <a:r>
              <a:rPr lang="en-US" altLang="zh-TW" sz="3600" dirty="0"/>
              <a:t>CSMA-Base MAC Protocols</a:t>
            </a:r>
            <a:r>
              <a:rPr lang="en-US" altLang="zh-TW" dirty="0"/>
              <a:t> </a:t>
            </a:r>
            <a:endParaRPr lang="en-US" altLang="zh-TW" dirty="0"/>
          </a:p>
        </p:txBody>
      </p:sp>
      <p:sp>
        <p:nvSpPr>
          <p:cNvPr id="69635" name="Rectangle 3"/>
          <p:cNvSpPr>
            <a:spLocks noGrp="1"/>
          </p:cNvSpPr>
          <p:nvPr>
            <p:ph idx="1"/>
          </p:nvPr>
        </p:nvSpPr>
        <p:spPr>
          <a:ln/>
        </p:spPr>
        <p:txBody>
          <a:bodyPr vert="horz" wrap="square" lIns="91440" tIns="45720" rIns="91440" bIns="45720" anchor="t"/>
          <a:p>
            <a:pPr eaLnBrk="1" hangingPunct="1"/>
            <a:r>
              <a:rPr lang="en-US" altLang="zh-TW" sz="2000" dirty="0"/>
              <a:t>CSMA-based schemes are suitable for point-to-point randomly distributed traffic flows.</a:t>
            </a:r>
            <a:endParaRPr lang="en-US" altLang="zh-TW" sz="2000" dirty="0"/>
          </a:p>
          <a:p>
            <a:pPr eaLnBrk="1" hangingPunct="1"/>
            <a:r>
              <a:rPr lang="en-US" altLang="zh-TW" sz="2000" dirty="0"/>
              <a:t>The sensing periods of CSMA are constant for energy efficiency, while the back-off is random to avoid repeated collisions.</a:t>
            </a:r>
            <a:endParaRPr lang="en-US" altLang="zh-TW" sz="2000" dirty="0"/>
          </a:p>
          <a:p>
            <a:pPr eaLnBrk="1" hangingPunct="1"/>
            <a:r>
              <a:rPr lang="en-US" altLang="zh-TW" sz="2000" dirty="0"/>
              <a:t>Binary exponential back-off is used to maintain fairness in the network.</a:t>
            </a:r>
            <a:endParaRPr lang="en-US" altLang="zh-TW" sz="2000" dirty="0"/>
          </a:p>
          <a:p>
            <a:pPr eaLnBrk="1" hangingPunct="1"/>
            <a:r>
              <a:rPr lang="en-US" altLang="zh-TW" sz="2000" dirty="0"/>
              <a:t>Use an adaptive transmission rate control (ARC) to balance originating traffic and route-through traffic in nodes. This ensures that nodes closer to the BS are not favored over farther nodes.</a:t>
            </a:r>
            <a:endParaRPr lang="en-US" altLang="zh-TW" sz="2000" dirty="0"/>
          </a:p>
          <a:p>
            <a:pPr eaLnBrk="1" hangingPunct="1"/>
            <a:r>
              <a:rPr lang="en-US" altLang="zh-TW" sz="2000" dirty="0"/>
              <a:t>CSMA-based MAC protocol are contention-based and are designed mainly to increase energy efficiency and maintain fairness.</a:t>
            </a:r>
            <a:endParaRPr lang="en-US" altLang="zh-TW"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p:cNvSpPr>
          <p:nvPr>
            <p:ph type="title"/>
          </p:nvPr>
        </p:nvSpPr>
        <p:spPr>
          <a:ln/>
        </p:spPr>
        <p:txBody>
          <a:bodyPr vert="horz" wrap="square" lIns="91440" tIns="45720" rIns="91440" bIns="45720" anchor="ctr"/>
          <a:p>
            <a:pPr eaLnBrk="1" hangingPunct="1"/>
            <a:r>
              <a:rPr lang="en-US" altLang="zh-TW" sz="3600" b="1" dirty="0"/>
              <a:t>Location Discovery</a:t>
            </a:r>
            <a:endParaRPr lang="en-US" altLang="zh-TW" sz="3600" b="1" dirty="0"/>
          </a:p>
        </p:txBody>
      </p:sp>
      <p:sp>
        <p:nvSpPr>
          <p:cNvPr id="70659" name="Rectangle 3"/>
          <p:cNvSpPr>
            <a:spLocks noGrp="1"/>
          </p:cNvSpPr>
          <p:nvPr>
            <p:ph idx="1"/>
          </p:nvPr>
        </p:nvSpPr>
        <p:spPr>
          <a:ln/>
        </p:spPr>
        <p:txBody>
          <a:bodyPr vert="horz" wrap="square" lIns="91440" tIns="45720" rIns="91440" bIns="45720" anchor="t"/>
          <a:p>
            <a:pPr eaLnBrk="1" hangingPunct="1"/>
            <a:r>
              <a:rPr lang="en-US" altLang="zh-TW" sz="2000" dirty="0"/>
              <a:t>During aggregation of sensed data, the location information of sensors must be considered.</a:t>
            </a:r>
            <a:endParaRPr lang="en-US" altLang="zh-TW" sz="2000" dirty="0"/>
          </a:p>
          <a:p>
            <a:pPr eaLnBrk="1" hangingPunct="1"/>
            <a:endParaRPr lang="en-US" altLang="zh-TW" sz="2000" dirty="0"/>
          </a:p>
          <a:p>
            <a:pPr eaLnBrk="1" hangingPunct="1"/>
            <a:r>
              <a:rPr lang="en-US" altLang="zh-TW" sz="2000" dirty="0"/>
              <a:t>Each nodes couple its location information with the data in the messages it sends.</a:t>
            </a:r>
            <a:endParaRPr lang="en-US" altLang="zh-TW" sz="2000" dirty="0"/>
          </a:p>
          <a:p>
            <a:pPr eaLnBrk="1" hangingPunct="1"/>
            <a:endParaRPr lang="en-US" altLang="zh-TW" sz="2000" dirty="0"/>
          </a:p>
          <a:p>
            <a:pPr eaLnBrk="1" hangingPunct="1"/>
            <a:r>
              <a:rPr lang="en-US" altLang="zh-TW" sz="2000" dirty="0"/>
              <a:t>GPS is not always feasible because it cannot reach nodes in dense foliage or indoor, and it consumes high power</a:t>
            </a:r>
            <a:endParaRPr lang="en-US" altLang="zh-TW" sz="2000" dirty="0"/>
          </a:p>
          <a:p>
            <a:pPr eaLnBrk="1" hangingPunct="1"/>
            <a:endParaRPr lang="en-US" altLang="zh-TW" sz="2000" dirty="0"/>
          </a:p>
          <a:p>
            <a:pPr eaLnBrk="1" hangingPunct="1"/>
            <a:r>
              <a:rPr lang="en-US" altLang="zh-TW" sz="2000" dirty="0"/>
              <a:t>We need a low-power, inexpensive, and reasonably accurate mechanism.</a:t>
            </a:r>
            <a:endParaRPr lang="en-US" altLang="zh-TW"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p:nvPr>
        </p:nvSpPr>
        <p:spPr>
          <a:ln/>
        </p:spPr>
        <p:txBody>
          <a:bodyPr vert="horz" wrap="square" lIns="91440" tIns="45720" rIns="91440" bIns="45720" anchor="ctr"/>
          <a:p>
            <a:pPr eaLnBrk="1" hangingPunct="1"/>
            <a:r>
              <a:rPr lang="en-US" altLang="zh-TW" sz="3200" dirty="0"/>
              <a:t>Indoor Localization</a:t>
            </a:r>
            <a:r>
              <a:rPr lang="en-US" altLang="zh-TW" dirty="0"/>
              <a:t> </a:t>
            </a:r>
            <a:endParaRPr lang="en-US" altLang="zh-TW" dirty="0"/>
          </a:p>
        </p:txBody>
      </p:sp>
      <p:sp>
        <p:nvSpPr>
          <p:cNvPr id="71683" name="Rectangle 3"/>
          <p:cNvSpPr>
            <a:spLocks noGrp="1"/>
          </p:cNvSpPr>
          <p:nvPr>
            <p:ph idx="1"/>
          </p:nvPr>
        </p:nvSpPr>
        <p:spPr>
          <a:ln/>
        </p:spPr>
        <p:txBody>
          <a:bodyPr vert="horz" wrap="square" lIns="91440" tIns="45720" rIns="91440" bIns="45720" anchor="t"/>
          <a:p>
            <a:pPr eaLnBrk="1" hangingPunct="1"/>
            <a:r>
              <a:rPr lang="en-US" altLang="zh-TW" sz="2000" dirty="0"/>
              <a:t>Fixed beacon nodes are placed in the field of observation, such as within building.</a:t>
            </a:r>
            <a:endParaRPr lang="en-US" altLang="zh-TW" sz="2000" dirty="0"/>
          </a:p>
          <a:p>
            <a:pPr eaLnBrk="1" hangingPunct="1"/>
            <a:endParaRPr lang="en-US" altLang="zh-TW" sz="2000" dirty="0"/>
          </a:p>
          <a:p>
            <a:pPr eaLnBrk="1" hangingPunct="1"/>
            <a:r>
              <a:rPr lang="en-US" altLang="zh-TW" sz="2000" dirty="0"/>
              <a:t>The randomly distributed sensors receive beacon signals from the beacon nodes and measure the signal strength, angle of arrival, time difference between the arrival of different beacon signals.</a:t>
            </a:r>
            <a:endParaRPr lang="en-US" altLang="zh-TW" sz="2000" dirty="0"/>
          </a:p>
          <a:p>
            <a:pPr eaLnBrk="1" hangingPunct="1"/>
            <a:endParaRPr lang="en-US" altLang="zh-TW" sz="2000" dirty="0"/>
          </a:p>
          <a:p>
            <a:pPr eaLnBrk="1" hangingPunct="1"/>
            <a:r>
              <a:rPr lang="en-US" altLang="zh-TW" sz="2000" dirty="0"/>
              <a:t>The nodes estimate distances by looking up the database instead of performing computations.</a:t>
            </a:r>
            <a:endParaRPr lang="en-US" altLang="zh-TW" sz="2000" dirty="0"/>
          </a:p>
          <a:p>
            <a:pPr eaLnBrk="1" hangingPunct="1"/>
            <a:endParaRPr lang="en-US" altLang="zh-TW" sz="2000" dirty="0"/>
          </a:p>
          <a:p>
            <a:pPr eaLnBrk="1" hangingPunct="1"/>
            <a:r>
              <a:rPr lang="en-US" altLang="zh-TW" sz="2000" dirty="0"/>
              <a:t>Only the BS may carry the database. </a:t>
            </a:r>
            <a:endParaRPr lang="en-US" altLang="zh-TW"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p:cNvSpPr>
          <p:nvPr>
            <p:ph type="title"/>
          </p:nvPr>
        </p:nvSpPr>
        <p:spPr>
          <a:ln/>
        </p:spPr>
        <p:txBody>
          <a:bodyPr vert="horz" wrap="square" lIns="91440" tIns="45720" rIns="91440" bIns="45720" anchor="ctr"/>
          <a:p>
            <a:pPr eaLnBrk="1" hangingPunct="1"/>
            <a:r>
              <a:rPr lang="en-US" altLang="zh-TW" sz="3600" dirty="0"/>
              <a:t>Sensor Network Localization</a:t>
            </a:r>
            <a:r>
              <a:rPr lang="en-US" altLang="zh-TW" dirty="0"/>
              <a:t> </a:t>
            </a:r>
            <a:endParaRPr lang="en-US" altLang="zh-TW" dirty="0"/>
          </a:p>
        </p:txBody>
      </p:sp>
      <p:sp>
        <p:nvSpPr>
          <p:cNvPr id="72707" name="Rectangle 3"/>
          <p:cNvSpPr>
            <a:spLocks noGrp="1"/>
          </p:cNvSpPr>
          <p:nvPr>
            <p:ph idx="1"/>
          </p:nvPr>
        </p:nvSpPr>
        <p:spPr>
          <a:ln/>
        </p:spPr>
        <p:txBody>
          <a:bodyPr vert="horz" wrap="square" lIns="91440" tIns="45720" rIns="91440" bIns="45720" anchor="t"/>
          <a:p>
            <a:pPr eaLnBrk="1" hangingPunct="1"/>
            <a:r>
              <a:rPr lang="en-US" altLang="zh-TW" sz="2000" dirty="0"/>
              <a:t>In situations where there is no fixed infrastructure available, some of the sensor nodes themselves act as beacons.</a:t>
            </a:r>
            <a:endParaRPr lang="en-US" altLang="zh-TW" sz="2000" dirty="0"/>
          </a:p>
          <a:p>
            <a:pPr eaLnBrk="1" hangingPunct="1"/>
            <a:r>
              <a:rPr lang="en-US" altLang="zh-TW" sz="2000" dirty="0"/>
              <a:t>Using GPS, the beacon nodes have their location information, and send periodic beacons signal to other nodes.</a:t>
            </a:r>
            <a:endParaRPr lang="en-US" altLang="zh-TW" sz="2000" dirty="0"/>
          </a:p>
          <a:p>
            <a:pPr eaLnBrk="1" hangingPunct="1"/>
            <a:r>
              <a:rPr lang="en-US" altLang="zh-TW" sz="2000" dirty="0"/>
              <a:t>In the case of communication using RF signals, the received signal strength indicator (RSSI) can be used to estimate the distance.</a:t>
            </a:r>
            <a:endParaRPr lang="en-US" altLang="zh-TW" sz="2000" dirty="0"/>
          </a:p>
          <a:p>
            <a:pPr eaLnBrk="1" hangingPunct="1"/>
            <a:r>
              <a:rPr lang="en-US" altLang="zh-TW" sz="2000" dirty="0"/>
              <a:t>The time difference between beacon arrivals from different nodes can be used to estimate location.</a:t>
            </a:r>
            <a:endParaRPr lang="en-US" altLang="zh-TW" sz="2000" dirty="0"/>
          </a:p>
          <a:p>
            <a:pPr eaLnBrk="1" hangingPunct="1"/>
            <a:r>
              <a:rPr lang="en-US" altLang="zh-TW" sz="2000" dirty="0"/>
              <a:t>Multi-lateration (ML) techniques</a:t>
            </a:r>
            <a:endParaRPr lang="en-US" altLang="zh-TW" sz="2000" dirty="0"/>
          </a:p>
          <a:p>
            <a:pPr lvl="1" eaLnBrk="1" hangingPunct="1"/>
            <a:r>
              <a:rPr lang="en-US" altLang="zh-TW" sz="1800" dirty="0"/>
              <a:t>Atomic ML</a:t>
            </a:r>
            <a:endParaRPr lang="en-US" altLang="zh-TW" sz="1800" dirty="0"/>
          </a:p>
          <a:p>
            <a:pPr lvl="1" eaLnBrk="1" hangingPunct="1"/>
            <a:r>
              <a:rPr lang="en-US" altLang="zh-TW" sz="1800" dirty="0"/>
              <a:t>Iterative ML</a:t>
            </a:r>
            <a:endParaRPr lang="en-US" altLang="zh-TW" sz="1800" dirty="0"/>
          </a:p>
          <a:p>
            <a:pPr lvl="1" eaLnBrk="1" hangingPunct="1"/>
            <a:r>
              <a:rPr lang="en-US" altLang="zh-TW" sz="1800" dirty="0"/>
              <a:t>Collaborative ML</a:t>
            </a:r>
            <a:endParaRPr lang="en-US" altLang="zh-TW"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Rectangle 2"/>
          <p:cNvSpPr>
            <a:spLocks noGrp="1"/>
          </p:cNvSpPr>
          <p:nvPr>
            <p:ph type="title"/>
          </p:nvPr>
        </p:nvSpPr>
        <p:spPr>
          <a:ln/>
        </p:spPr>
        <p:txBody>
          <a:bodyPr vert="horz" wrap="square" lIns="91440" tIns="45720" rIns="91440" bIns="45720" anchor="ctr"/>
          <a:p>
            <a:pPr eaLnBrk="1" hangingPunct="1"/>
            <a:r>
              <a:rPr lang="en-US" altLang="zh-TW" sz="2000" dirty="0"/>
              <a:t>Atomic multi-lateration</a:t>
            </a:r>
            <a:endParaRPr lang="en-US" altLang="zh-TW" sz="2000" dirty="0"/>
          </a:p>
        </p:txBody>
      </p:sp>
      <p:graphicFrame>
        <p:nvGraphicFramePr>
          <p:cNvPr id="16386" name="Object 3"/>
          <p:cNvGraphicFramePr/>
          <p:nvPr>
            <p:ph idx="1"/>
          </p:nvPr>
        </p:nvGraphicFramePr>
        <p:xfrm>
          <a:off x="4572000" y="2128838"/>
          <a:ext cx="3048000" cy="3467100"/>
        </p:xfrm>
        <a:graphic>
          <a:graphicData uri="http://schemas.openxmlformats.org/presentationml/2006/ole">
            <mc:AlternateContent xmlns:mc="http://schemas.openxmlformats.org/markup-compatibility/2006">
              <mc:Choice xmlns:v="urn:schemas-microsoft-com:vml" Requires="v">
                <p:oleObj spid="_x0000_s3106" name="" r:id="rId1" imgW="3048000" imgH="3467100" progId="Paint.Picture">
                  <p:embed/>
                </p:oleObj>
              </mc:Choice>
              <mc:Fallback>
                <p:oleObj name="" r:id="rId1" imgW="3048000" imgH="3467100" progId="Paint.Picture">
                  <p:embed/>
                  <p:pic>
                    <p:nvPicPr>
                      <p:cNvPr id="0" name="Picture 3105"/>
                      <p:cNvPicPr/>
                      <p:nvPr/>
                    </p:nvPicPr>
                    <p:blipFill>
                      <a:blip r:embed="rId2"/>
                      <a:stretch>
                        <a:fillRect/>
                      </a:stretch>
                    </p:blipFill>
                    <p:spPr>
                      <a:xfrm>
                        <a:off x="4572000" y="2128838"/>
                        <a:ext cx="3048000" cy="3467100"/>
                      </a:xfrm>
                      <a:prstGeom prst="rect">
                        <a:avLst/>
                      </a:prstGeom>
                      <a:noFill/>
                      <a:ln w="38100">
                        <a:miter/>
                      </a:ln>
                    </p:spPr>
                  </p:pic>
                </p:oleObj>
              </mc:Fallback>
            </mc:AlternateContent>
          </a:graphicData>
        </a:graphic>
      </p:graphicFrame>
      <p:sp>
        <p:nvSpPr>
          <p:cNvPr id="16388"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1" name="Rectangle 2"/>
          <p:cNvSpPr>
            <a:spLocks noGrp="1"/>
          </p:cNvSpPr>
          <p:nvPr>
            <p:ph type="title"/>
          </p:nvPr>
        </p:nvSpPr>
        <p:spPr>
          <a:ln/>
        </p:spPr>
        <p:txBody>
          <a:bodyPr vert="horz" wrap="square" lIns="91440" tIns="45720" rIns="91440" bIns="45720" anchor="ctr"/>
          <a:p>
            <a:pPr eaLnBrk="1" hangingPunct="1"/>
            <a:r>
              <a:rPr lang="en-US" altLang="zh-TW" sz="2000" dirty="0"/>
              <a:t>Iterative multi-lateration</a:t>
            </a:r>
            <a:endParaRPr lang="en-US" altLang="zh-TW" sz="2000" dirty="0"/>
          </a:p>
        </p:txBody>
      </p:sp>
      <p:graphicFrame>
        <p:nvGraphicFramePr>
          <p:cNvPr id="17410" name="Object 3"/>
          <p:cNvGraphicFramePr/>
          <p:nvPr>
            <p:ph idx="1"/>
          </p:nvPr>
        </p:nvGraphicFramePr>
        <p:xfrm>
          <a:off x="3567113" y="2024063"/>
          <a:ext cx="5057775" cy="3676650"/>
        </p:xfrm>
        <a:graphic>
          <a:graphicData uri="http://schemas.openxmlformats.org/presentationml/2006/ole">
            <mc:AlternateContent xmlns:mc="http://schemas.openxmlformats.org/markup-compatibility/2006">
              <mc:Choice xmlns:v="urn:schemas-microsoft-com:vml" Requires="v">
                <p:oleObj spid="_x0000_s3107" name="" r:id="rId1" imgW="5057775" imgH="3676650" progId="Paint.Picture">
                  <p:embed/>
                </p:oleObj>
              </mc:Choice>
              <mc:Fallback>
                <p:oleObj name="" r:id="rId1" imgW="5057775" imgH="3676650" progId="Paint.Picture">
                  <p:embed/>
                  <p:pic>
                    <p:nvPicPr>
                      <p:cNvPr id="0" name="Picture 3106"/>
                      <p:cNvPicPr/>
                      <p:nvPr/>
                    </p:nvPicPr>
                    <p:blipFill>
                      <a:blip r:embed="rId2"/>
                      <a:stretch>
                        <a:fillRect/>
                      </a:stretch>
                    </p:blipFill>
                    <p:spPr>
                      <a:xfrm>
                        <a:off x="3567113" y="2024063"/>
                        <a:ext cx="5057775" cy="3676650"/>
                      </a:xfrm>
                      <a:prstGeom prst="rect">
                        <a:avLst/>
                      </a:prstGeom>
                      <a:noFill/>
                      <a:ln w="38100">
                        <a:miter/>
                      </a:ln>
                    </p:spPr>
                  </p:pic>
                </p:oleObj>
              </mc:Fallback>
            </mc:AlternateContent>
          </a:graphicData>
        </a:graphic>
      </p:graphicFrame>
      <p:sp>
        <p:nvSpPr>
          <p:cNvPr id="17412"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35843" name="Rectangle 3"/>
          <p:cNvSpPr>
            <a:spLocks noGrp="1"/>
          </p:cNvSpPr>
          <p:nvPr>
            <p:ph idx="1"/>
          </p:nvPr>
        </p:nvSpPr>
        <p:spPr>
          <a:ln/>
        </p:spPr>
        <p:txBody>
          <a:bodyPr vert="horz" wrap="square" lIns="91440" tIns="45720" rIns="91440" bIns="45720" anchor="t"/>
          <a:p>
            <a:pPr eaLnBrk="1" hangingPunct="1"/>
            <a:r>
              <a:rPr lang="en-US" altLang="zh-TW" sz="2000" dirty="0"/>
              <a:t>Using in home (smart home)</a:t>
            </a:r>
            <a:endParaRPr lang="en-US" altLang="zh-TW" sz="2000" dirty="0"/>
          </a:p>
          <a:p>
            <a:pPr lvl="1" eaLnBrk="1" hangingPunct="1"/>
            <a:r>
              <a:rPr lang="en-US" altLang="zh-TW" sz="1800" dirty="0"/>
              <a:t>Sensor node can built into appliances at home, such as ovens, refrigerators, and vacuum cleaners, which enable them to interact with each other and be remote-controlled</a:t>
            </a:r>
            <a:endParaRPr lang="en-US" altLang="zh-TW" sz="1800" dirty="0"/>
          </a:p>
          <a:p>
            <a:pPr lvl="1" eaLnBrk="1" hangingPunct="1"/>
            <a:endParaRPr lang="en-US" altLang="zh-TW" sz="1800" dirty="0"/>
          </a:p>
          <a:p>
            <a:pPr eaLnBrk="1" hangingPunct="1"/>
            <a:r>
              <a:rPr lang="en-US" altLang="zh-TW" sz="2000" dirty="0"/>
              <a:t>Using in office building</a:t>
            </a:r>
            <a:endParaRPr lang="en-US" altLang="zh-TW" sz="2000" dirty="0"/>
          </a:p>
          <a:p>
            <a:pPr lvl="1" eaLnBrk="1" hangingPunct="1"/>
            <a:r>
              <a:rPr lang="en-US" altLang="zh-TW" sz="1800" dirty="0"/>
              <a:t>Airflow and temperature of different parts of the building can be automatically controlled</a:t>
            </a:r>
            <a:endParaRPr lang="en-US" altLang="zh-TW" sz="1800" dirty="0"/>
          </a:p>
          <a:p>
            <a:pPr lvl="1" eaLnBrk="1" hangingPunct="1"/>
            <a:endParaRPr lang="en-US" altLang="zh-TW" sz="1800" dirty="0"/>
          </a:p>
          <a:p>
            <a:pPr eaLnBrk="1" hangingPunct="1"/>
            <a:r>
              <a:rPr lang="en-US" altLang="zh-TW" sz="2000" dirty="0"/>
              <a:t>Using in warehouse</a:t>
            </a:r>
            <a:endParaRPr lang="en-US" altLang="zh-TW" sz="2000" dirty="0"/>
          </a:p>
          <a:p>
            <a:pPr lvl="1" eaLnBrk="1" hangingPunct="1"/>
            <a:r>
              <a:rPr lang="en-US" altLang="zh-TW" sz="1800" dirty="0"/>
              <a:t>Improve their inventory control system by installing sensors on the products to track their movement</a:t>
            </a:r>
            <a:endParaRPr lang="en-US" altLang="zh-TW" sz="1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Rectangle 2"/>
          <p:cNvSpPr>
            <a:spLocks noGrp="1"/>
          </p:cNvSpPr>
          <p:nvPr>
            <p:ph type="title"/>
          </p:nvPr>
        </p:nvSpPr>
        <p:spPr>
          <a:ln/>
        </p:spPr>
        <p:txBody>
          <a:bodyPr vert="horz" wrap="square" lIns="91440" tIns="45720" rIns="91440" bIns="45720" anchor="ctr"/>
          <a:p>
            <a:pPr eaLnBrk="1" hangingPunct="1"/>
            <a:r>
              <a:rPr lang="en-US" altLang="zh-TW" sz="2000" dirty="0"/>
              <a:t>Collaborative multi-lateration</a:t>
            </a:r>
            <a:endParaRPr lang="en-US" altLang="zh-TW" sz="2000" dirty="0"/>
          </a:p>
        </p:txBody>
      </p:sp>
      <p:graphicFrame>
        <p:nvGraphicFramePr>
          <p:cNvPr id="18434" name="Object 3"/>
          <p:cNvGraphicFramePr/>
          <p:nvPr>
            <p:ph idx="1"/>
          </p:nvPr>
        </p:nvGraphicFramePr>
        <p:xfrm>
          <a:off x="3792538" y="2133600"/>
          <a:ext cx="4391025" cy="3067050"/>
        </p:xfrm>
        <a:graphic>
          <a:graphicData uri="http://schemas.openxmlformats.org/presentationml/2006/ole">
            <mc:AlternateContent xmlns:mc="http://schemas.openxmlformats.org/markup-compatibility/2006">
              <mc:Choice xmlns:v="urn:schemas-microsoft-com:vml" Requires="v">
                <p:oleObj spid="_x0000_s3105" name="" r:id="rId1" imgW="3790950" imgH="2676525" progId="Paint.Picture">
                  <p:embed/>
                </p:oleObj>
              </mc:Choice>
              <mc:Fallback>
                <p:oleObj name="" r:id="rId1" imgW="3790950" imgH="2676525" progId="Paint.Picture">
                  <p:embed/>
                  <p:pic>
                    <p:nvPicPr>
                      <p:cNvPr id="0" name="Picture 3104"/>
                      <p:cNvPicPr/>
                      <p:nvPr/>
                    </p:nvPicPr>
                    <p:blipFill>
                      <a:blip r:embed="rId2"/>
                      <a:stretch>
                        <a:fillRect/>
                      </a:stretch>
                    </p:blipFill>
                    <p:spPr>
                      <a:xfrm>
                        <a:off x="3792538" y="2133600"/>
                        <a:ext cx="4391025" cy="3067050"/>
                      </a:xfrm>
                      <a:prstGeom prst="rect">
                        <a:avLst/>
                      </a:prstGeom>
                      <a:noFill/>
                      <a:ln w="38100">
                        <a:miter/>
                      </a:ln>
                    </p:spPr>
                  </p:pic>
                </p:oleObj>
              </mc:Fallback>
            </mc:AlternateContent>
          </a:graphicData>
        </a:graphic>
      </p:graphicFrame>
      <p:sp>
        <p:nvSpPr>
          <p:cNvPr id="18436"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73731" name="Rectangle 3"/>
          <p:cNvSpPr>
            <a:spLocks noGrp="1"/>
          </p:cNvSpPr>
          <p:nvPr>
            <p:ph idx="1"/>
          </p:nvPr>
        </p:nvSpPr>
        <p:spPr>
          <a:ln/>
        </p:spPr>
        <p:txBody>
          <a:bodyPr vert="horz" wrap="square" lIns="91440" tIns="45720" rIns="91440" bIns="45720" anchor="t"/>
          <a:p>
            <a:pPr eaLnBrk="1" hangingPunct="1"/>
            <a:r>
              <a:rPr lang="en-US" altLang="zh-TW" sz="2000" dirty="0"/>
              <a:t>A mathematical technique called multi-dimensional scaling (MDS), an O(n</a:t>
            </a:r>
            <a:r>
              <a:rPr lang="en-US" altLang="zh-TW" sz="2000" baseline="30000" dirty="0"/>
              <a:t>3</a:t>
            </a:r>
            <a:r>
              <a:rPr lang="en-US" altLang="zh-TW" sz="2000" dirty="0"/>
              <a:t>) algorithm, is used to assign location to node such that the distance constraints are satisfied.</a:t>
            </a:r>
            <a:endParaRPr lang="en-US" altLang="zh-TW" sz="2000" dirty="0"/>
          </a:p>
          <a:p>
            <a:pPr eaLnBrk="1" hangingPunct="1"/>
            <a:endParaRPr lang="en-US" altLang="zh-TW" sz="2000" dirty="0"/>
          </a:p>
          <a:p>
            <a:pPr eaLnBrk="1" hangingPunct="1"/>
            <a:r>
              <a:rPr lang="en-US" altLang="zh-TW" sz="2000" dirty="0"/>
              <a:t>To obtain the shortest distance between each pair of node.</a:t>
            </a:r>
            <a:endParaRPr lang="en-US" altLang="zh-TW" sz="2000" dirty="0"/>
          </a:p>
          <a:p>
            <a:pPr eaLnBrk="1" hangingPunct="1"/>
            <a:endParaRPr lang="en-US" altLang="zh-TW" sz="2000" dirty="0"/>
          </a:p>
          <a:p>
            <a:pPr eaLnBrk="1" hangingPunct="1"/>
            <a:r>
              <a:rPr lang="en-US" altLang="zh-TW" sz="2000" dirty="0"/>
              <a:t>If the actual positions of any three nodes in the network are known, then the entire network can be normalize.</a:t>
            </a:r>
            <a:endParaRPr lang="en-US" altLang="zh-TW"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p:cNvSpPr>
          <p:nvPr>
            <p:ph type="title"/>
          </p:nvPr>
        </p:nvSpPr>
        <p:spPr>
          <a:ln/>
        </p:spPr>
        <p:txBody>
          <a:bodyPr vert="horz" wrap="square" lIns="91440" tIns="45720" rIns="91440" bIns="45720" anchor="ctr"/>
          <a:p>
            <a:pPr eaLnBrk="1" hangingPunct="1"/>
            <a:r>
              <a:rPr lang="en-US" altLang="zh-TW" sz="3600" b="1" dirty="0"/>
              <a:t>Quality of a Sensor Network</a:t>
            </a:r>
            <a:endParaRPr lang="en-US" altLang="zh-TW" sz="3600" b="1" dirty="0"/>
          </a:p>
        </p:txBody>
      </p:sp>
      <p:sp>
        <p:nvSpPr>
          <p:cNvPr id="74755" name="Rectangle 3"/>
          <p:cNvSpPr>
            <a:spLocks noGrp="1"/>
          </p:cNvSpPr>
          <p:nvPr>
            <p:ph idx="1"/>
          </p:nvPr>
        </p:nvSpPr>
        <p:spPr>
          <a:ln/>
        </p:spPr>
        <p:txBody>
          <a:bodyPr vert="horz" wrap="square" lIns="91440" tIns="45720" rIns="91440" bIns="45720" anchor="t"/>
          <a:p>
            <a:pPr eaLnBrk="1" hangingPunct="1"/>
            <a:r>
              <a:rPr lang="en-US" altLang="zh-TW" sz="2000" dirty="0"/>
              <a:t>The purpose of a sensor network is to monitor and report events take place in a particular area.</a:t>
            </a:r>
            <a:endParaRPr lang="en-US" altLang="zh-TW" sz="2000" dirty="0"/>
          </a:p>
          <a:p>
            <a:pPr eaLnBrk="1" hangingPunct="1"/>
            <a:endParaRPr lang="en-US" altLang="zh-TW" sz="2000" dirty="0"/>
          </a:p>
          <a:p>
            <a:pPr eaLnBrk="1" hangingPunct="1"/>
            <a:r>
              <a:rPr lang="en-US" altLang="zh-TW" sz="2000" dirty="0"/>
              <a:t>Hence, the main parameters which define how well the network observes a given area “coverage” and “exposure”.</a:t>
            </a:r>
            <a:endParaRPr lang="en-US" altLang="zh-TW"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p:nvPr>
        </p:nvSpPr>
        <p:spPr>
          <a:ln/>
        </p:spPr>
        <p:txBody>
          <a:bodyPr vert="horz" wrap="square" lIns="91440" tIns="45720" rIns="91440" bIns="45720" anchor="ctr"/>
          <a:p>
            <a:pPr eaLnBrk="1" hangingPunct="1"/>
            <a:r>
              <a:rPr lang="en-US" altLang="zh-TW" sz="3600" dirty="0"/>
              <a:t>Coverage</a:t>
            </a:r>
            <a:r>
              <a:rPr lang="en-US" altLang="zh-TW" dirty="0"/>
              <a:t> </a:t>
            </a:r>
            <a:endParaRPr lang="en-US" altLang="zh-TW" dirty="0"/>
          </a:p>
        </p:txBody>
      </p:sp>
      <p:sp>
        <p:nvSpPr>
          <p:cNvPr id="75779" name="Rectangle 3"/>
          <p:cNvSpPr>
            <a:spLocks noGrp="1"/>
          </p:cNvSpPr>
          <p:nvPr>
            <p:ph idx="1"/>
          </p:nvPr>
        </p:nvSpPr>
        <p:spPr>
          <a:ln/>
        </p:spPr>
        <p:txBody>
          <a:bodyPr vert="horz" wrap="square" lIns="91440" tIns="45720" rIns="91440" bIns="45720" anchor="t"/>
          <a:p>
            <a:pPr eaLnBrk="1" hangingPunct="1"/>
            <a:r>
              <a:rPr lang="en-US" altLang="zh-TW" sz="2000" dirty="0"/>
              <a:t>Coverage is a measure of how well the network can observe or cover an event.</a:t>
            </a:r>
            <a:endParaRPr lang="en-US" altLang="zh-TW" sz="2000" dirty="0"/>
          </a:p>
          <a:p>
            <a:pPr eaLnBrk="1" hangingPunct="1"/>
            <a:r>
              <a:rPr lang="en-US" altLang="zh-TW" sz="2000" dirty="0"/>
              <a:t>The worst-case coverage defines area of breach, where coverage is the poorest. This can used to improve the deployment of network.</a:t>
            </a:r>
            <a:endParaRPr lang="en-US" altLang="zh-TW" sz="2000" dirty="0"/>
          </a:p>
          <a:p>
            <a:pPr eaLnBrk="1" hangingPunct="1"/>
            <a:r>
              <a:rPr lang="en-US" altLang="zh-TW" sz="2000" dirty="0"/>
              <a:t>The best-case coverage defines the areas of best coverage. A path along the areas of best coverage is called maximum support path or maximum exposure path.</a:t>
            </a:r>
            <a:endParaRPr lang="en-US" altLang="zh-TW" sz="2000" dirty="0"/>
          </a:p>
          <a:p>
            <a:pPr eaLnBrk="1" hangingPunct="1"/>
            <a:r>
              <a:rPr lang="en-US" altLang="zh-TW" sz="2000" dirty="0"/>
              <a:t>The coverage problem defined as follows:</a:t>
            </a:r>
            <a:endParaRPr lang="en-US" altLang="zh-TW" sz="2000" dirty="0"/>
          </a:p>
          <a:p>
            <a:pPr lvl="1" eaLnBrk="1" hangingPunct="1"/>
            <a:r>
              <a:rPr lang="en-US" altLang="zh-TW" sz="1800" dirty="0"/>
              <a:t>A : a field with a set of sensors</a:t>
            </a:r>
            <a:endParaRPr lang="en-US" altLang="zh-TW" sz="1800" dirty="0"/>
          </a:p>
          <a:p>
            <a:pPr lvl="1" eaLnBrk="1" hangingPunct="1"/>
            <a:r>
              <a:rPr lang="en-US" altLang="zh-TW" sz="1800" dirty="0"/>
              <a:t>S : {s1, s2, …, sn}, where for each sensor si in S</a:t>
            </a:r>
            <a:endParaRPr lang="en-US" altLang="zh-TW" sz="1800" dirty="0"/>
          </a:p>
          <a:p>
            <a:pPr lvl="1" eaLnBrk="1" hangingPunct="1"/>
            <a:r>
              <a:rPr lang="en-US" altLang="zh-TW" sz="1800" dirty="0"/>
              <a:t>(xi, yi) : location coordinate</a:t>
            </a:r>
            <a:endParaRPr lang="en-US" altLang="zh-TW" sz="1800" dirty="0"/>
          </a:p>
          <a:p>
            <a:pPr lvl="1" eaLnBrk="1" hangingPunct="1"/>
            <a:r>
              <a:rPr lang="en-US" altLang="zh-TW" sz="1800" dirty="0"/>
              <a:t>I : initial locations of an intruder traversing</a:t>
            </a:r>
            <a:endParaRPr lang="en-US" altLang="zh-TW" sz="1800" dirty="0"/>
          </a:p>
          <a:p>
            <a:pPr lvl="1" eaLnBrk="1" hangingPunct="1"/>
            <a:r>
              <a:rPr lang="en-US" altLang="zh-TW" sz="1800" dirty="0"/>
              <a:t>F: final locations of an intruder traversing</a:t>
            </a:r>
            <a:endParaRPr lang="en-US" altLang="zh-TW"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p:nvPr>
        </p:nvSpPr>
        <p:spPr>
          <a:ln/>
        </p:spPr>
        <p:txBody>
          <a:bodyPr vert="horz" wrap="square" lIns="91440" tIns="45720" rIns="91440" bIns="45720" anchor="ctr"/>
          <a:p>
            <a:pPr eaLnBrk="1" hangingPunct="1"/>
            <a:r>
              <a:rPr lang="en-US" altLang="zh-TW" sz="2000" dirty="0"/>
              <a:t>Worst-case</a:t>
            </a:r>
            <a:endParaRPr lang="en-US" altLang="zh-TW" sz="2000" dirty="0"/>
          </a:p>
        </p:txBody>
      </p:sp>
      <p:sp>
        <p:nvSpPr>
          <p:cNvPr id="76803" name="Rectangle 3"/>
          <p:cNvSpPr>
            <a:spLocks noGrp="1"/>
          </p:cNvSpPr>
          <p:nvPr>
            <p:ph idx="1"/>
          </p:nvPr>
        </p:nvSpPr>
        <p:spPr>
          <a:ln/>
        </p:spPr>
        <p:txBody>
          <a:bodyPr vert="horz" wrap="square" lIns="91440" tIns="45720" rIns="91440" bIns="45720" anchor="t"/>
          <a:p>
            <a:pPr eaLnBrk="1" hangingPunct="1"/>
            <a:r>
              <a:rPr lang="en-US" altLang="zh-TW" sz="2000" dirty="0"/>
              <a:t>The problem is to identify PB, the maximal breach path from I to F.</a:t>
            </a:r>
            <a:endParaRPr lang="en-US" altLang="zh-TW" sz="2000" dirty="0"/>
          </a:p>
          <a:p>
            <a:pPr eaLnBrk="1" hangingPunct="1"/>
            <a:r>
              <a:rPr lang="en-US" altLang="zh-TW" sz="2000" dirty="0"/>
              <a:t>PB is defined as the locus of points p in the region A, where p is in PB if the distance from p to the closest sensor is maximized.</a:t>
            </a:r>
            <a:endParaRPr lang="en-US" altLang="zh-TW" sz="2000" dirty="0"/>
          </a:p>
          <a:p>
            <a:pPr eaLnBrk="1" hangingPunct="1"/>
            <a:r>
              <a:rPr lang="en-US" altLang="zh-TW" sz="2000" dirty="0"/>
              <a:t>Voronoi diagram : partitioning the plane into a set of convex polygon such that all points inside a polygon are closest to the site (sensor) enclosed by the polygon.</a:t>
            </a:r>
            <a:endParaRPr lang="en-US" altLang="zh-TW" sz="2000" dirty="0"/>
          </a:p>
          <a:p>
            <a:pPr eaLnBrk="1" hangingPunct="1"/>
            <a:r>
              <a:rPr lang="en-US" altLang="zh-TW" sz="2000" dirty="0"/>
              <a:t>The algorithm to find the breach path PB is:</a:t>
            </a:r>
            <a:endParaRPr lang="en-US" altLang="zh-TW" sz="2000" dirty="0"/>
          </a:p>
          <a:p>
            <a:pPr lvl="1" eaLnBrk="1" hangingPunct="1"/>
            <a:r>
              <a:rPr lang="en-US" altLang="zh-TW" sz="1800" dirty="0"/>
              <a:t>Generate the Voronoi diagram</a:t>
            </a:r>
            <a:endParaRPr lang="en-US" altLang="zh-TW" sz="1800" dirty="0"/>
          </a:p>
          <a:p>
            <a:pPr lvl="1" eaLnBrk="1" hangingPunct="1"/>
            <a:r>
              <a:rPr lang="en-US" altLang="zh-TW" sz="1800" dirty="0"/>
              <a:t>Create a weighted graph, the weight of each edge in the graph is the minimum distance from all sensors in S.</a:t>
            </a:r>
            <a:endParaRPr lang="en-US" altLang="zh-TW" sz="1800" dirty="0"/>
          </a:p>
          <a:p>
            <a:pPr lvl="1" eaLnBrk="1" hangingPunct="1"/>
            <a:r>
              <a:rPr lang="en-US" altLang="zh-TW" sz="1800" dirty="0"/>
              <a:t>Determine the maximum cost path from I to F, using BFS.</a:t>
            </a:r>
            <a:endParaRPr lang="en-US" altLang="zh-TW"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Rectangle 4"/>
          <p:cNvSpPr>
            <a:spLocks noGrp="1"/>
          </p:cNvSpPr>
          <p:nvPr>
            <p:ph type="title"/>
          </p:nvPr>
        </p:nvSpPr>
        <p:spPr>
          <a:ln/>
        </p:spPr>
        <p:txBody>
          <a:bodyPr vert="horz" wrap="square" lIns="91440" tIns="45720" rIns="91440" bIns="45720" anchor="ctr"/>
          <a:p>
            <a:pPr eaLnBrk="1" hangingPunct="1"/>
            <a:r>
              <a:rPr lang="en-US" altLang="zh-TW" sz="2000" dirty="0"/>
              <a:t>Voronoi diagram</a:t>
            </a:r>
            <a:endParaRPr lang="en-US" altLang="zh-TW" sz="2000" dirty="0"/>
          </a:p>
        </p:txBody>
      </p:sp>
      <p:graphicFrame>
        <p:nvGraphicFramePr>
          <p:cNvPr id="19458" name="Object 3"/>
          <p:cNvGraphicFramePr/>
          <p:nvPr>
            <p:ph idx="1"/>
          </p:nvPr>
        </p:nvGraphicFramePr>
        <p:xfrm>
          <a:off x="3000375" y="1600200"/>
          <a:ext cx="6048375" cy="4781550"/>
        </p:xfrm>
        <a:graphic>
          <a:graphicData uri="http://schemas.openxmlformats.org/presentationml/2006/ole">
            <mc:AlternateContent xmlns:mc="http://schemas.openxmlformats.org/markup-compatibility/2006">
              <mc:Choice xmlns:v="urn:schemas-microsoft-com:vml" Requires="v">
                <p:oleObj spid="_x0000_s3089" name="" r:id="rId1" imgW="6667500" imgH="6372225" progId="Paint.Picture">
                  <p:embed/>
                </p:oleObj>
              </mc:Choice>
              <mc:Fallback>
                <p:oleObj name="" r:id="rId1" imgW="6667500" imgH="6372225" progId="Paint.Picture">
                  <p:embed/>
                  <p:pic>
                    <p:nvPicPr>
                      <p:cNvPr id="0" name="Picture 3088"/>
                      <p:cNvPicPr/>
                      <p:nvPr/>
                    </p:nvPicPr>
                    <p:blipFill>
                      <a:blip r:embed="rId2"/>
                      <a:stretch>
                        <a:fillRect/>
                      </a:stretch>
                    </p:blipFill>
                    <p:spPr>
                      <a:xfrm>
                        <a:off x="3000375" y="1600200"/>
                        <a:ext cx="6048375" cy="4781550"/>
                      </a:xfrm>
                      <a:prstGeom prst="rect">
                        <a:avLst/>
                      </a:prstGeom>
                      <a:noFill/>
                      <a:ln w="38100">
                        <a:miter/>
                      </a:ln>
                    </p:spPr>
                  </p:pic>
                </p:oleObj>
              </mc:Fallback>
            </mc:AlternateContent>
          </a:graphicData>
        </a:graphic>
      </p:graphicFrame>
      <p:sp>
        <p:nvSpPr>
          <p:cNvPr id="19460" name="頁尾版面配置區 4"/>
          <p:cNvSpPr txBox="1">
            <a:spLocks noGrp="1"/>
          </p:cNvSpPr>
          <p:nvPr>
            <p:ph type="ftr" sz="quarter" idx="11"/>
          </p:nvPr>
        </p:nvSpPr>
        <p:spPr>
          <a:xfrm>
            <a:off x="3381375" y="65103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p:nvPr>
        </p:nvSpPr>
        <p:spPr>
          <a:ln/>
        </p:spPr>
        <p:txBody>
          <a:bodyPr vert="horz" wrap="square" lIns="91440" tIns="45720" rIns="91440" bIns="45720" anchor="ctr"/>
          <a:p>
            <a:pPr eaLnBrk="1" hangingPunct="1"/>
            <a:r>
              <a:rPr lang="en-US" altLang="zh-TW" sz="2000" dirty="0"/>
              <a:t>Best-case</a:t>
            </a:r>
            <a:endParaRPr lang="en-US" altLang="zh-TW" sz="2000" dirty="0"/>
          </a:p>
        </p:txBody>
      </p:sp>
      <p:sp>
        <p:nvSpPr>
          <p:cNvPr id="77827" name="Rectangle 3"/>
          <p:cNvSpPr>
            <a:spLocks noGrp="1"/>
          </p:cNvSpPr>
          <p:nvPr>
            <p:ph idx="1"/>
          </p:nvPr>
        </p:nvSpPr>
        <p:spPr>
          <a:ln/>
        </p:spPr>
        <p:txBody>
          <a:bodyPr vert="horz" wrap="square" lIns="91440" tIns="45720" rIns="91440" bIns="45720" anchor="t"/>
          <a:p>
            <a:pPr eaLnBrk="1" hangingPunct="1"/>
            <a:r>
              <a:rPr lang="en-US" altLang="zh-TW" sz="2000" dirty="0"/>
              <a:t>The problem is to identify PS, the maximum support path from I to F.</a:t>
            </a:r>
            <a:endParaRPr lang="en-US" altLang="zh-TW" sz="2000" dirty="0"/>
          </a:p>
          <a:p>
            <a:pPr eaLnBrk="1" hangingPunct="1"/>
            <a:r>
              <a:rPr lang="en-US" altLang="zh-TW" sz="2000" dirty="0"/>
              <a:t>Delaunay triangulation, which obtain from Voronoi diagram by connecting the sites whose polygons share a common edge.</a:t>
            </a:r>
            <a:endParaRPr lang="en-US" altLang="zh-TW" sz="2000" dirty="0"/>
          </a:p>
          <a:p>
            <a:pPr eaLnBrk="1" hangingPunct="1"/>
            <a:r>
              <a:rPr lang="en-US" altLang="zh-TW" sz="2000" dirty="0"/>
              <a:t>The algorithm to find the breach path PS is:</a:t>
            </a:r>
            <a:endParaRPr lang="en-US" altLang="zh-TW" sz="2000" dirty="0"/>
          </a:p>
          <a:p>
            <a:pPr lvl="1" eaLnBrk="1" hangingPunct="1"/>
            <a:r>
              <a:rPr lang="en-US" altLang="zh-TW" sz="1800" dirty="0"/>
              <a:t>Generate the Voronoi diagram</a:t>
            </a:r>
            <a:endParaRPr lang="en-US" altLang="zh-TW" sz="1800" dirty="0"/>
          </a:p>
          <a:p>
            <a:pPr lvl="1" eaLnBrk="1" hangingPunct="1"/>
            <a:r>
              <a:rPr lang="en-US" altLang="zh-TW" sz="1800" dirty="0"/>
              <a:t>Generate the Delaunay triangulation</a:t>
            </a:r>
            <a:endParaRPr lang="en-US" altLang="zh-TW" sz="1800" dirty="0"/>
          </a:p>
          <a:p>
            <a:pPr lvl="1" eaLnBrk="1" hangingPunct="1"/>
            <a:r>
              <a:rPr lang="en-US" altLang="zh-TW" sz="1800" dirty="0"/>
              <a:t>Create a weighted graph, the weight of each edge in the graph is the line segment lengths.</a:t>
            </a:r>
            <a:endParaRPr lang="en-US" altLang="zh-TW" sz="1800" dirty="0"/>
          </a:p>
          <a:p>
            <a:pPr lvl="1" eaLnBrk="1" hangingPunct="1"/>
            <a:r>
              <a:rPr lang="en-US" altLang="zh-TW" sz="1800" dirty="0"/>
              <a:t>Determine the maximum cost path from I to F, using BFS.</a:t>
            </a:r>
            <a:endParaRPr lang="en-US" altLang="zh-TW" sz="1800" dirty="0"/>
          </a:p>
          <a:p>
            <a:pPr eaLnBrk="1" hangingPunct="1"/>
            <a:endParaRPr lang="en-US" altLang="zh-TW"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Rectangle 2"/>
          <p:cNvSpPr>
            <a:spLocks noGrp="1"/>
          </p:cNvSpPr>
          <p:nvPr>
            <p:ph type="title"/>
          </p:nvPr>
        </p:nvSpPr>
        <p:spPr>
          <a:ln/>
        </p:spPr>
        <p:txBody>
          <a:bodyPr vert="horz" wrap="square" lIns="91440" tIns="45720" rIns="91440" bIns="45720" anchor="ctr"/>
          <a:p>
            <a:pPr eaLnBrk="1" hangingPunct="1"/>
            <a:r>
              <a:rPr lang="en-US" altLang="zh-TW" sz="2000" dirty="0"/>
              <a:t>Figure 12.15 Delaunay triangulation</a:t>
            </a:r>
            <a:endParaRPr lang="en-US" altLang="zh-TW" sz="2000" dirty="0"/>
          </a:p>
        </p:txBody>
      </p:sp>
      <p:graphicFrame>
        <p:nvGraphicFramePr>
          <p:cNvPr id="20482" name="Object 3"/>
          <p:cNvGraphicFramePr/>
          <p:nvPr>
            <p:ph idx="1"/>
          </p:nvPr>
        </p:nvGraphicFramePr>
        <p:xfrm>
          <a:off x="3287713" y="1341438"/>
          <a:ext cx="5616575" cy="4784725"/>
        </p:xfrm>
        <a:graphic>
          <a:graphicData uri="http://schemas.openxmlformats.org/presentationml/2006/ole">
            <mc:AlternateContent xmlns:mc="http://schemas.openxmlformats.org/markup-compatibility/2006">
              <mc:Choice xmlns:v="urn:schemas-microsoft-com:vml" Requires="v">
                <p:oleObj spid="_x0000_s3091" name="" r:id="rId1" imgW="6572250" imgH="6610350" progId="Paint.Picture">
                  <p:embed/>
                </p:oleObj>
              </mc:Choice>
              <mc:Fallback>
                <p:oleObj name="" r:id="rId1" imgW="6572250" imgH="6610350" progId="Paint.Picture">
                  <p:embed/>
                  <p:pic>
                    <p:nvPicPr>
                      <p:cNvPr id="0" name="Picture 3090"/>
                      <p:cNvPicPr/>
                      <p:nvPr/>
                    </p:nvPicPr>
                    <p:blipFill>
                      <a:blip r:embed="rId2"/>
                      <a:stretch>
                        <a:fillRect/>
                      </a:stretch>
                    </p:blipFill>
                    <p:spPr>
                      <a:xfrm>
                        <a:off x="3287713" y="1341438"/>
                        <a:ext cx="5616575" cy="4784725"/>
                      </a:xfrm>
                      <a:prstGeom prst="rect">
                        <a:avLst/>
                      </a:prstGeom>
                      <a:noFill/>
                      <a:ln w="38100">
                        <a:miter/>
                      </a:ln>
                    </p:spPr>
                  </p:pic>
                </p:oleObj>
              </mc:Fallback>
            </mc:AlternateContent>
          </a:graphicData>
        </a:graphic>
      </p:graphicFrame>
      <p:sp>
        <p:nvSpPr>
          <p:cNvPr id="20484"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9" name="Rectangle 2"/>
          <p:cNvSpPr>
            <a:spLocks noGrp="1"/>
          </p:cNvSpPr>
          <p:nvPr>
            <p:ph type="title"/>
          </p:nvPr>
        </p:nvSpPr>
        <p:spPr>
          <a:ln/>
        </p:spPr>
        <p:txBody>
          <a:bodyPr vert="horz" wrap="square" lIns="91440" tIns="45720" rIns="91440" bIns="45720" anchor="ctr"/>
          <a:p>
            <a:pPr eaLnBrk="1" hangingPunct="1"/>
            <a:r>
              <a:rPr lang="en-US" altLang="zh-TW" sz="3600" dirty="0"/>
              <a:t>Exposure</a:t>
            </a:r>
            <a:r>
              <a:rPr lang="en-US" altLang="zh-TW" dirty="0"/>
              <a:t> </a:t>
            </a:r>
            <a:endParaRPr lang="en-US" altLang="zh-TW" dirty="0"/>
          </a:p>
        </p:txBody>
      </p:sp>
      <p:sp>
        <p:nvSpPr>
          <p:cNvPr id="21510" name="Rectangle 3"/>
          <p:cNvSpPr>
            <a:spLocks noGrp="1"/>
          </p:cNvSpPr>
          <p:nvPr>
            <p:ph type="body" sz="half" idx="1"/>
          </p:nvPr>
        </p:nvSpPr>
        <p:spPr>
          <a:xfrm>
            <a:off x="1981200" y="1600200"/>
            <a:ext cx="8075613" cy="4525963"/>
          </a:xfrm>
          <a:ln/>
        </p:spPr>
        <p:txBody>
          <a:bodyPr vert="horz" wrap="square" lIns="91440" tIns="45720" rIns="91440" bIns="45720" anchor="t"/>
          <a:p>
            <a:pPr eaLnBrk="1" hangingPunct="1"/>
            <a:r>
              <a:rPr lang="en-US" altLang="zh-TW" sz="1800" dirty="0"/>
              <a:t>Exposure is defined as the expected ability of observing a target in the sensor field.</a:t>
            </a:r>
            <a:endParaRPr lang="en-US" altLang="zh-TW" sz="1800" dirty="0"/>
          </a:p>
          <a:p>
            <a:pPr eaLnBrk="1" hangingPunct="1"/>
            <a:r>
              <a:rPr lang="en-US" altLang="zh-TW" sz="1800" dirty="0"/>
              <a:t>The sensing power of a node s at point p is modeled as</a:t>
            </a:r>
            <a:endParaRPr lang="en-US" altLang="zh-TW" sz="1800" dirty="0"/>
          </a:p>
          <a:p>
            <a:pPr eaLnBrk="1" hangingPunct="1"/>
            <a:endParaRPr lang="en-US" altLang="zh-TW" sz="1800" dirty="0"/>
          </a:p>
          <a:p>
            <a:pPr eaLnBrk="1" hangingPunct="1"/>
            <a:endParaRPr lang="en-US" altLang="zh-TW" sz="1800" dirty="0"/>
          </a:p>
          <a:p>
            <a:pPr lvl="1" eaLnBrk="1" hangingPunct="1"/>
            <a:r>
              <a:rPr lang="el-GR" altLang="zh-TW" sz="1600" dirty="0">
                <a:cs typeface="Arial" panose="020B0604020202020204" pitchFamily="34" charset="0"/>
              </a:rPr>
              <a:t>λ</a:t>
            </a:r>
            <a:r>
              <a:rPr lang="en-US" altLang="zh-TW" sz="1600" dirty="0">
                <a:cs typeface="Arial" panose="020B0604020202020204" pitchFamily="34" charset="0"/>
              </a:rPr>
              <a:t>and k are constant</a:t>
            </a:r>
            <a:endParaRPr lang="en-US" altLang="zh-TW" sz="1600" dirty="0">
              <a:cs typeface="Arial" panose="020B0604020202020204" pitchFamily="34" charset="0"/>
            </a:endParaRPr>
          </a:p>
          <a:p>
            <a:pPr lvl="1" eaLnBrk="1" hangingPunct="1"/>
            <a:r>
              <a:rPr lang="en-US" altLang="zh-TW" sz="1600" dirty="0">
                <a:cs typeface="Arial" panose="020B0604020202020204" pitchFamily="34" charset="0"/>
              </a:rPr>
              <a:t>d(s,p) is the distance of p from s</a:t>
            </a:r>
            <a:endParaRPr lang="en-US" altLang="zh-TW" sz="1600" dirty="0">
              <a:cs typeface="Arial" panose="020B0604020202020204" pitchFamily="34" charset="0"/>
            </a:endParaRPr>
          </a:p>
          <a:p>
            <a:pPr eaLnBrk="1" hangingPunct="1"/>
            <a:endParaRPr lang="en-US" altLang="zh-TW" sz="1800" dirty="0">
              <a:cs typeface="Arial" panose="020B0604020202020204" pitchFamily="34" charset="0"/>
            </a:endParaRPr>
          </a:p>
          <a:p>
            <a:pPr eaLnBrk="1" hangingPunct="1"/>
            <a:r>
              <a:rPr lang="en-US" altLang="zh-TW" sz="1800" dirty="0">
                <a:cs typeface="Arial" panose="020B0604020202020204" pitchFamily="34" charset="0"/>
              </a:rPr>
              <a:t>All-sensor field intensity :</a:t>
            </a:r>
            <a:endParaRPr lang="en-US" altLang="zh-TW" sz="1800" dirty="0">
              <a:cs typeface="Arial" panose="020B0604020202020204" pitchFamily="34" charset="0"/>
            </a:endParaRPr>
          </a:p>
          <a:p>
            <a:pPr eaLnBrk="1" hangingPunct="1"/>
            <a:endParaRPr lang="en-US" altLang="zh-TW" sz="1800" dirty="0">
              <a:cs typeface="Arial" panose="020B0604020202020204" pitchFamily="34" charset="0"/>
            </a:endParaRPr>
          </a:p>
          <a:p>
            <a:pPr eaLnBrk="1" hangingPunct="1"/>
            <a:endParaRPr lang="en-US" altLang="zh-TW" sz="1800" dirty="0">
              <a:cs typeface="Arial" panose="020B0604020202020204" pitchFamily="34" charset="0"/>
            </a:endParaRPr>
          </a:p>
          <a:p>
            <a:pPr eaLnBrk="1" hangingPunct="1"/>
            <a:endParaRPr lang="en-US" altLang="zh-TW" sz="1800" dirty="0">
              <a:cs typeface="Arial" panose="020B0604020202020204" pitchFamily="34" charset="0"/>
            </a:endParaRPr>
          </a:p>
          <a:p>
            <a:pPr eaLnBrk="1" hangingPunct="1"/>
            <a:r>
              <a:rPr lang="en-US" altLang="zh-TW" sz="1800" dirty="0">
                <a:cs typeface="Arial" panose="020B0604020202020204" pitchFamily="34" charset="0"/>
              </a:rPr>
              <a:t>The closest sensor field intensity :</a:t>
            </a:r>
            <a:endParaRPr lang="el-GR" altLang="zh-TW" sz="1800" dirty="0">
              <a:ea typeface="Arial" panose="020B0604020202020204" pitchFamily="34" charset="0"/>
            </a:endParaRPr>
          </a:p>
        </p:txBody>
      </p:sp>
      <p:graphicFrame>
        <p:nvGraphicFramePr>
          <p:cNvPr id="21506" name="Object 4"/>
          <p:cNvGraphicFramePr/>
          <p:nvPr>
            <p:ph sz="quarter" idx="2"/>
          </p:nvPr>
        </p:nvGraphicFramePr>
        <p:xfrm>
          <a:off x="3071813" y="2565400"/>
          <a:ext cx="2000250" cy="571500"/>
        </p:xfrm>
        <a:graphic>
          <a:graphicData uri="http://schemas.openxmlformats.org/presentationml/2006/ole">
            <mc:AlternateContent xmlns:mc="http://schemas.openxmlformats.org/markup-compatibility/2006">
              <mc:Choice xmlns:v="urn:schemas-microsoft-com:vml" Requires="v">
                <p:oleObj spid="_x0000_s3083" name="" r:id="rId1" imgW="2000250" imgH="571500" progId="Paint.Picture">
                  <p:embed/>
                </p:oleObj>
              </mc:Choice>
              <mc:Fallback>
                <p:oleObj name="" r:id="rId1" imgW="2000250" imgH="571500" progId="Paint.Picture">
                  <p:embed/>
                  <p:pic>
                    <p:nvPicPr>
                      <p:cNvPr id="0" name="Picture 3082"/>
                      <p:cNvPicPr/>
                      <p:nvPr/>
                    </p:nvPicPr>
                    <p:blipFill>
                      <a:blip r:embed="rId2"/>
                      <a:stretch>
                        <a:fillRect/>
                      </a:stretch>
                    </p:blipFill>
                    <p:spPr>
                      <a:xfrm>
                        <a:off x="3071813" y="2565400"/>
                        <a:ext cx="2000250" cy="571500"/>
                      </a:xfrm>
                      <a:prstGeom prst="rect">
                        <a:avLst/>
                      </a:prstGeom>
                      <a:noFill/>
                      <a:ln w="38100">
                        <a:miter/>
                      </a:ln>
                    </p:spPr>
                  </p:pic>
                </p:oleObj>
              </mc:Fallback>
            </mc:AlternateContent>
          </a:graphicData>
        </a:graphic>
      </p:graphicFrame>
      <p:graphicFrame>
        <p:nvGraphicFramePr>
          <p:cNvPr id="21507" name="Object 6"/>
          <p:cNvGraphicFramePr/>
          <p:nvPr>
            <p:ph sz="quarter" idx="3"/>
          </p:nvPr>
        </p:nvGraphicFramePr>
        <p:xfrm>
          <a:off x="5159375" y="4005263"/>
          <a:ext cx="2305050" cy="792162"/>
        </p:xfrm>
        <a:graphic>
          <a:graphicData uri="http://schemas.openxmlformats.org/presentationml/2006/ole">
            <mc:AlternateContent xmlns:mc="http://schemas.openxmlformats.org/markup-compatibility/2006">
              <mc:Choice xmlns:v="urn:schemas-microsoft-com:vml" Requires="v">
                <p:oleObj spid="_x0000_s3086" name="" r:id="rId3" imgW="2305050" imgH="676275" progId="Paint.Picture">
                  <p:embed/>
                </p:oleObj>
              </mc:Choice>
              <mc:Fallback>
                <p:oleObj name="" r:id="rId3" imgW="2305050" imgH="676275" progId="Paint.Picture">
                  <p:embed/>
                  <p:pic>
                    <p:nvPicPr>
                      <p:cNvPr id="0" name="Picture 3085"/>
                      <p:cNvPicPr/>
                      <p:nvPr/>
                    </p:nvPicPr>
                    <p:blipFill>
                      <a:blip r:embed="rId4"/>
                      <a:stretch>
                        <a:fillRect/>
                      </a:stretch>
                    </p:blipFill>
                    <p:spPr>
                      <a:xfrm>
                        <a:off x="5159375" y="4005263"/>
                        <a:ext cx="2305050" cy="792162"/>
                      </a:xfrm>
                      <a:prstGeom prst="rect">
                        <a:avLst/>
                      </a:prstGeom>
                      <a:noFill/>
                      <a:ln w="38100">
                        <a:miter/>
                      </a:ln>
                    </p:spPr>
                  </p:pic>
                </p:oleObj>
              </mc:Fallback>
            </mc:AlternateContent>
          </a:graphicData>
        </a:graphic>
      </p:graphicFrame>
      <p:graphicFrame>
        <p:nvGraphicFramePr>
          <p:cNvPr id="21508" name="Object 8"/>
          <p:cNvGraphicFramePr/>
          <p:nvPr/>
        </p:nvGraphicFramePr>
        <p:xfrm>
          <a:off x="5951538" y="5373688"/>
          <a:ext cx="2143125" cy="576262"/>
        </p:xfrm>
        <a:graphic>
          <a:graphicData uri="http://schemas.openxmlformats.org/presentationml/2006/ole">
            <mc:AlternateContent xmlns:mc="http://schemas.openxmlformats.org/markup-compatibility/2006">
              <mc:Choice xmlns:v="urn:schemas-microsoft-com:vml" Requires="v">
                <p:oleObj spid="_x0000_s3090" name="" r:id="rId5" imgW="2143125" imgH="428625" progId="Paint.Picture">
                  <p:embed/>
                </p:oleObj>
              </mc:Choice>
              <mc:Fallback>
                <p:oleObj name="" r:id="rId5" imgW="2143125" imgH="428625" progId="Paint.Picture">
                  <p:embed/>
                  <p:pic>
                    <p:nvPicPr>
                      <p:cNvPr id="0" name="Picture 3089"/>
                      <p:cNvPicPr/>
                      <p:nvPr/>
                    </p:nvPicPr>
                    <p:blipFill>
                      <a:blip r:embed="rId6"/>
                      <a:stretch>
                        <a:fillRect/>
                      </a:stretch>
                    </p:blipFill>
                    <p:spPr>
                      <a:xfrm>
                        <a:off x="5951538" y="5373688"/>
                        <a:ext cx="2143125" cy="576262"/>
                      </a:xfrm>
                      <a:prstGeom prst="rect">
                        <a:avLst/>
                      </a:prstGeom>
                      <a:noFill/>
                      <a:ln w="38100">
                        <a:noFill/>
                        <a:miter/>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3" name="Rectangle 8"/>
          <p:cNvSpPr>
            <a:spLocks noGrp="1"/>
          </p:cNvSpPr>
          <p:nvPr>
            <p:ph type="title"/>
          </p:nvPr>
        </p:nvSpPr>
        <p:spPr>
          <a:ln/>
        </p:spPr>
        <p:txBody>
          <a:bodyPr vert="horz" wrap="square" lIns="91440" tIns="45720" rIns="91440" bIns="45720" anchor="ctr"/>
          <a:p>
            <a:pPr eaLnBrk="1" hangingPunct="1"/>
            <a:endParaRPr lang="zh-TW" altLang="zh-TW" dirty="0"/>
          </a:p>
        </p:txBody>
      </p:sp>
      <p:sp>
        <p:nvSpPr>
          <p:cNvPr id="22534" name="Rectangle 3"/>
          <p:cNvSpPr>
            <a:spLocks noGrp="1"/>
          </p:cNvSpPr>
          <p:nvPr>
            <p:ph type="body" sz="half" idx="1"/>
          </p:nvPr>
        </p:nvSpPr>
        <p:spPr>
          <a:xfrm>
            <a:off x="1981200" y="1600200"/>
            <a:ext cx="8218488" cy="4525963"/>
          </a:xfrm>
          <a:ln/>
        </p:spPr>
        <p:txBody>
          <a:bodyPr vert="horz" wrap="square" lIns="91440" tIns="45720" rIns="91440" bIns="45720" anchor="t"/>
          <a:p>
            <a:pPr eaLnBrk="1" hangingPunct="1"/>
            <a:r>
              <a:rPr lang="en-US" altLang="zh-TW" sz="1800" dirty="0"/>
              <a:t>The exposure during travel of an event along a path p(t) is defined by the exposure function</a:t>
            </a:r>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r>
              <a:rPr lang="en-US" altLang="zh-TW" sz="1800" dirty="0"/>
              <a:t>              is the elemental arc length, and t1,t2 are the time instance between which the path is traversed.</a:t>
            </a:r>
            <a:endParaRPr lang="en-US" altLang="zh-TW" sz="1800" dirty="0"/>
          </a:p>
          <a:p>
            <a:pPr eaLnBrk="1" hangingPunct="1"/>
            <a:r>
              <a:rPr lang="en-US" altLang="zh-TW" sz="1800" dirty="0"/>
              <a:t>For conversion from Cartesian coordinates (x(t),y(t)),</a:t>
            </a:r>
            <a:endParaRPr lang="en-US" altLang="zh-TW" sz="1800" dirty="0"/>
          </a:p>
        </p:txBody>
      </p:sp>
      <p:graphicFrame>
        <p:nvGraphicFramePr>
          <p:cNvPr id="22530" name="Object 4"/>
          <p:cNvGraphicFramePr/>
          <p:nvPr>
            <p:ph sz="quarter" idx="2"/>
          </p:nvPr>
        </p:nvGraphicFramePr>
        <p:xfrm>
          <a:off x="3071813" y="2349500"/>
          <a:ext cx="4038600" cy="673100"/>
        </p:xfrm>
        <a:graphic>
          <a:graphicData uri="http://schemas.openxmlformats.org/presentationml/2006/ole">
            <mc:AlternateContent xmlns:mc="http://schemas.openxmlformats.org/markup-compatibility/2006">
              <mc:Choice xmlns:v="urn:schemas-microsoft-com:vml" Requires="v">
                <p:oleObj spid="_x0000_s3088" name="" r:id="rId1" imgW="4229100" imgH="704850" progId="Paint.Picture">
                  <p:embed/>
                </p:oleObj>
              </mc:Choice>
              <mc:Fallback>
                <p:oleObj name="" r:id="rId1" imgW="4229100" imgH="704850" progId="Paint.Picture">
                  <p:embed/>
                  <p:pic>
                    <p:nvPicPr>
                      <p:cNvPr id="0" name="Picture 3087"/>
                      <p:cNvPicPr/>
                      <p:nvPr/>
                    </p:nvPicPr>
                    <p:blipFill>
                      <a:blip r:embed="rId2"/>
                      <a:stretch>
                        <a:fillRect/>
                      </a:stretch>
                    </p:blipFill>
                    <p:spPr>
                      <a:xfrm>
                        <a:off x="3071813" y="2349500"/>
                        <a:ext cx="4038600" cy="673100"/>
                      </a:xfrm>
                      <a:prstGeom prst="rect">
                        <a:avLst/>
                      </a:prstGeom>
                      <a:noFill/>
                      <a:ln w="38100">
                        <a:miter/>
                      </a:ln>
                    </p:spPr>
                  </p:pic>
                </p:oleObj>
              </mc:Fallback>
            </mc:AlternateContent>
          </a:graphicData>
        </a:graphic>
      </p:graphicFrame>
      <p:graphicFrame>
        <p:nvGraphicFramePr>
          <p:cNvPr id="22531" name="Object 7"/>
          <p:cNvGraphicFramePr/>
          <p:nvPr>
            <p:ph sz="quarter" idx="3"/>
          </p:nvPr>
        </p:nvGraphicFramePr>
        <p:xfrm>
          <a:off x="2495550" y="3141663"/>
          <a:ext cx="647700" cy="431800"/>
        </p:xfrm>
        <a:graphic>
          <a:graphicData uri="http://schemas.openxmlformats.org/presentationml/2006/ole">
            <mc:AlternateContent xmlns:mc="http://schemas.openxmlformats.org/markup-compatibility/2006">
              <mc:Choice xmlns:v="urn:schemas-microsoft-com:vml" Requires="v">
                <p:oleObj spid="_x0000_s3085" name="" r:id="rId3" imgW="466725" imgH="381000" progId="Paint.Picture">
                  <p:embed/>
                </p:oleObj>
              </mc:Choice>
              <mc:Fallback>
                <p:oleObj name="" r:id="rId3" imgW="466725" imgH="381000" progId="Paint.Picture">
                  <p:embed/>
                  <p:pic>
                    <p:nvPicPr>
                      <p:cNvPr id="0" name="Picture 3084"/>
                      <p:cNvPicPr/>
                      <p:nvPr/>
                    </p:nvPicPr>
                    <p:blipFill>
                      <a:blip r:embed="rId4"/>
                      <a:stretch>
                        <a:fillRect/>
                      </a:stretch>
                    </p:blipFill>
                    <p:spPr>
                      <a:xfrm>
                        <a:off x="2495550" y="3141663"/>
                        <a:ext cx="647700" cy="431800"/>
                      </a:xfrm>
                      <a:prstGeom prst="rect">
                        <a:avLst/>
                      </a:prstGeom>
                      <a:noFill/>
                      <a:ln w="38100">
                        <a:miter/>
                      </a:ln>
                    </p:spPr>
                  </p:pic>
                </p:oleObj>
              </mc:Fallback>
            </mc:AlternateContent>
          </a:graphicData>
        </a:graphic>
      </p:graphicFrame>
      <p:graphicFrame>
        <p:nvGraphicFramePr>
          <p:cNvPr id="22532" name="Object 10"/>
          <p:cNvGraphicFramePr/>
          <p:nvPr/>
        </p:nvGraphicFramePr>
        <p:xfrm>
          <a:off x="3071813" y="4221163"/>
          <a:ext cx="3333750" cy="800100"/>
        </p:xfrm>
        <a:graphic>
          <a:graphicData uri="http://schemas.openxmlformats.org/presentationml/2006/ole">
            <mc:AlternateContent xmlns:mc="http://schemas.openxmlformats.org/markup-compatibility/2006">
              <mc:Choice xmlns:v="urn:schemas-microsoft-com:vml" Requires="v">
                <p:oleObj spid="_x0000_s3084" name="" r:id="rId5" imgW="3333750" imgH="800100" progId="Paint.Picture">
                  <p:embed/>
                </p:oleObj>
              </mc:Choice>
              <mc:Fallback>
                <p:oleObj name="" r:id="rId5" imgW="3333750" imgH="800100" progId="Paint.Picture">
                  <p:embed/>
                  <p:pic>
                    <p:nvPicPr>
                      <p:cNvPr id="0" name="Picture 3083"/>
                      <p:cNvPicPr/>
                      <p:nvPr/>
                    </p:nvPicPr>
                    <p:blipFill>
                      <a:blip r:embed="rId6"/>
                      <a:stretch>
                        <a:fillRect/>
                      </a:stretch>
                    </p:blipFill>
                    <p:spPr>
                      <a:xfrm>
                        <a:off x="3071813" y="4221163"/>
                        <a:ext cx="3333750" cy="800100"/>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ln/>
        </p:spPr>
        <p:txBody>
          <a:bodyPr vert="horz" wrap="square" lIns="91440" tIns="45720" rIns="91440" bIns="45720" anchor="ctr"/>
          <a:p>
            <a:pPr eaLnBrk="1" hangingPunct="1"/>
            <a:r>
              <a:rPr lang="en-US" altLang="zh-TW" sz="2400" dirty="0"/>
              <a:t>1.2 Comparison with Ad Hoc Wireless Networks</a:t>
            </a:r>
            <a:r>
              <a:rPr lang="en-US" altLang="zh-TW" sz="4000" dirty="0"/>
              <a:t> </a:t>
            </a:r>
            <a:endParaRPr lang="en-US" altLang="zh-TW" sz="4000" dirty="0"/>
          </a:p>
        </p:txBody>
      </p:sp>
      <p:sp>
        <p:nvSpPr>
          <p:cNvPr id="36867" name="Rectangle 3"/>
          <p:cNvSpPr>
            <a:spLocks noGrp="1"/>
          </p:cNvSpPr>
          <p:nvPr>
            <p:ph idx="1"/>
          </p:nvPr>
        </p:nvSpPr>
        <p:spPr>
          <a:ln/>
        </p:spPr>
        <p:txBody>
          <a:bodyPr vert="horz" wrap="square" lIns="91440" tIns="45720" rIns="91440" bIns="45720" anchor="t"/>
          <a:p>
            <a:pPr eaLnBrk="1" hangingPunct="1">
              <a:lnSpc>
                <a:spcPct val="90000"/>
              </a:lnSpc>
            </a:pPr>
            <a:r>
              <a:rPr lang="en-US" altLang="zh-TW" sz="2000" dirty="0"/>
              <a:t>Different from Ad Hoc wireless networks</a:t>
            </a:r>
            <a:endParaRPr lang="en-US" altLang="zh-TW" sz="2000" dirty="0"/>
          </a:p>
          <a:p>
            <a:pPr eaLnBrk="1" hangingPunct="1">
              <a:lnSpc>
                <a:spcPct val="90000"/>
              </a:lnSpc>
            </a:pPr>
            <a:endParaRPr lang="en-US" altLang="zh-TW" sz="2000" dirty="0"/>
          </a:p>
          <a:p>
            <a:pPr lvl="1" eaLnBrk="1" hangingPunct="1">
              <a:lnSpc>
                <a:spcPct val="90000"/>
              </a:lnSpc>
            </a:pPr>
            <a:r>
              <a:rPr lang="en-US" altLang="zh-TW" sz="1800" dirty="0"/>
              <a:t>The number of nodes in sensor network can be several orders of magnitude large than the number of nodes in an ad hoc network.</a:t>
            </a:r>
            <a:endParaRPr lang="en-US" altLang="zh-TW" sz="1800" dirty="0"/>
          </a:p>
          <a:p>
            <a:pPr lvl="1" eaLnBrk="1" hangingPunct="1">
              <a:lnSpc>
                <a:spcPct val="90000"/>
              </a:lnSpc>
            </a:pPr>
            <a:r>
              <a:rPr lang="en-US" altLang="zh-TW" sz="1800" dirty="0"/>
              <a:t>Sensor nodes are more easy to failure and energy drain, and their battery sources are usually not replaceable or rechargeable.</a:t>
            </a:r>
            <a:endParaRPr lang="en-US" altLang="zh-TW" sz="1800" dirty="0"/>
          </a:p>
          <a:p>
            <a:pPr lvl="1" eaLnBrk="1" hangingPunct="1">
              <a:lnSpc>
                <a:spcPct val="90000"/>
              </a:lnSpc>
            </a:pPr>
            <a:r>
              <a:rPr lang="en-US" altLang="zh-TW" sz="1800" dirty="0"/>
              <a:t>Sensor nodes may not have unique global identifiers (ID), so unique addressing is not always feasible in sensor networks.</a:t>
            </a:r>
            <a:endParaRPr lang="en-US" altLang="zh-TW" sz="1800" dirty="0"/>
          </a:p>
          <a:p>
            <a:pPr lvl="1" eaLnBrk="1" hangingPunct="1">
              <a:lnSpc>
                <a:spcPct val="90000"/>
              </a:lnSpc>
            </a:pPr>
            <a:r>
              <a:rPr lang="en-US" altLang="zh-TW" sz="1800" dirty="0"/>
              <a:t>Sensor networks are data-centric, the queries in sensor networks are addressed to nodes which have data satisfying some conditions. Ad Hoc networks are address-centric, with queries addressed to particular nodes specified by their unique address.</a:t>
            </a:r>
            <a:endParaRPr lang="en-US" altLang="zh-TW" sz="1800" dirty="0"/>
          </a:p>
          <a:p>
            <a:pPr lvl="1" eaLnBrk="1" hangingPunct="1">
              <a:lnSpc>
                <a:spcPct val="90000"/>
              </a:lnSpc>
            </a:pPr>
            <a:r>
              <a:rPr lang="en-US" altLang="zh-TW" sz="1800" dirty="0"/>
              <a:t>Data fusion/aggregation: the sensor nodes aggregate the local information before relaying. The goals are reduce bandwidth consumption, media access delay, and power consumption for communication.</a:t>
            </a:r>
            <a:endParaRPr lang="en-US" altLang="zh-TW" sz="1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Rectangle 5"/>
          <p:cNvSpPr>
            <a:spLocks noGrp="1"/>
          </p:cNvSpPr>
          <p:nvPr>
            <p:ph type="title"/>
          </p:nvPr>
        </p:nvSpPr>
        <p:spPr>
          <a:ln/>
        </p:spPr>
        <p:txBody>
          <a:bodyPr vert="horz" wrap="square" lIns="91440" tIns="45720" rIns="91440" bIns="45720" anchor="ctr"/>
          <a:p>
            <a:pPr eaLnBrk="1" hangingPunct="1"/>
            <a:endParaRPr lang="zh-TW" altLang="zh-TW" dirty="0"/>
          </a:p>
        </p:txBody>
      </p:sp>
      <p:sp>
        <p:nvSpPr>
          <p:cNvPr id="23556" name="Rectangle 3"/>
          <p:cNvSpPr>
            <a:spLocks noGrp="1"/>
          </p:cNvSpPr>
          <p:nvPr>
            <p:ph type="body" sz="half" idx="1"/>
          </p:nvPr>
        </p:nvSpPr>
        <p:spPr>
          <a:xfrm>
            <a:off x="1981200" y="1600200"/>
            <a:ext cx="8291513" cy="4525963"/>
          </a:xfrm>
          <a:ln/>
        </p:spPr>
        <p:txBody>
          <a:bodyPr vert="horz" wrap="square" lIns="91440" tIns="45720" rIns="91440" bIns="45720" anchor="t"/>
          <a:p>
            <a:pPr eaLnBrk="1" hangingPunct="1"/>
            <a:r>
              <a:rPr lang="en-US" altLang="zh-TW" sz="1800" dirty="0"/>
              <a:t>In the simplest case of having one sensor node at (0,0) in a unit field, the breach path or minimum exposure path (MEP) from (-1,-1) to (1,1) .</a:t>
            </a:r>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a:p>
            <a:pPr eaLnBrk="1" hangingPunct="1"/>
            <a:endParaRPr lang="en-US" altLang="zh-TW" sz="1800" dirty="0"/>
          </a:p>
        </p:txBody>
      </p:sp>
      <p:graphicFrame>
        <p:nvGraphicFramePr>
          <p:cNvPr id="23554" name="Object 4"/>
          <p:cNvGraphicFramePr/>
          <p:nvPr>
            <p:ph sz="half" idx="2"/>
          </p:nvPr>
        </p:nvGraphicFramePr>
        <p:xfrm>
          <a:off x="4008438" y="2420938"/>
          <a:ext cx="4321175" cy="3455987"/>
        </p:xfrm>
        <a:graphic>
          <a:graphicData uri="http://schemas.openxmlformats.org/presentationml/2006/ole">
            <mc:AlternateContent xmlns:mc="http://schemas.openxmlformats.org/markup-compatibility/2006">
              <mc:Choice xmlns:v="urn:schemas-microsoft-com:vml" Requires="v">
                <p:oleObj spid="_x0000_s3087" name="" r:id="rId1" imgW="4905375" imgH="4057650" progId="Paint.Picture">
                  <p:embed/>
                </p:oleObj>
              </mc:Choice>
              <mc:Fallback>
                <p:oleObj name="" r:id="rId1" imgW="4905375" imgH="4057650" progId="Paint.Picture">
                  <p:embed/>
                  <p:pic>
                    <p:nvPicPr>
                      <p:cNvPr id="0" name="Picture 3086"/>
                      <p:cNvPicPr/>
                      <p:nvPr/>
                    </p:nvPicPr>
                    <p:blipFill>
                      <a:blip r:embed="rId2"/>
                      <a:stretch>
                        <a:fillRect/>
                      </a:stretch>
                    </p:blipFill>
                    <p:spPr>
                      <a:xfrm>
                        <a:off x="4008438" y="2420938"/>
                        <a:ext cx="4321175" cy="3455987"/>
                      </a:xfrm>
                      <a:prstGeom prst="rect">
                        <a:avLst/>
                      </a:prstGeom>
                      <a:noFill/>
                      <a:ln w="38100">
                        <a:miter/>
                      </a:ln>
                    </p:spPr>
                  </p:pic>
                </p:oleObj>
              </mc:Fallback>
            </mc:AlternateContent>
          </a:graphicData>
        </a:graphic>
      </p:graphicFrame>
      <p:sp>
        <p:nvSpPr>
          <p:cNvPr id="23557"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9" name="Rectangle 5"/>
          <p:cNvSpPr>
            <a:spLocks noGrp="1"/>
          </p:cNvSpPr>
          <p:nvPr>
            <p:ph type="title"/>
          </p:nvPr>
        </p:nvSpPr>
        <p:spPr>
          <a:ln/>
        </p:spPr>
        <p:txBody>
          <a:bodyPr vert="horz" wrap="square" lIns="91440" tIns="45720" rIns="91440" bIns="45720" anchor="ctr"/>
          <a:p>
            <a:pPr eaLnBrk="1" hangingPunct="1"/>
            <a:endParaRPr lang="zh-TW" altLang="zh-TW" dirty="0"/>
          </a:p>
        </p:txBody>
      </p:sp>
      <p:sp>
        <p:nvSpPr>
          <p:cNvPr id="24580" name="Rectangle 3"/>
          <p:cNvSpPr>
            <a:spLocks noGrp="1"/>
          </p:cNvSpPr>
          <p:nvPr>
            <p:ph type="body" sz="half" idx="1"/>
          </p:nvPr>
        </p:nvSpPr>
        <p:spPr>
          <a:xfrm>
            <a:off x="1981200" y="1600200"/>
            <a:ext cx="4475163" cy="4525963"/>
          </a:xfrm>
          <a:ln/>
        </p:spPr>
        <p:txBody>
          <a:bodyPr vert="horz" wrap="square" lIns="91440" tIns="45720" rIns="91440" bIns="45720" anchor="t"/>
          <a:p>
            <a:pPr eaLnBrk="1" hangingPunct="1"/>
            <a:r>
              <a:rPr lang="en-US" altLang="zh-TW" sz="1800" dirty="0"/>
              <a:t>It can also be proved that for a single sensor s in a polygonal field, with vertices v1,v2,..,vn, the MEP between two vertices vi and vj can be determined as follows. </a:t>
            </a:r>
            <a:endParaRPr lang="en-US" altLang="zh-TW" sz="1800" dirty="0"/>
          </a:p>
          <a:p>
            <a:pPr eaLnBrk="1" hangingPunct="1"/>
            <a:r>
              <a:rPr lang="en-US" altLang="zh-TW" sz="1800" dirty="0"/>
              <a:t>The edge (vi,vi+1) is tangent to the inscribed circle at ui.</a:t>
            </a:r>
            <a:endParaRPr lang="en-US" altLang="zh-TW" sz="1800" dirty="0"/>
          </a:p>
          <a:p>
            <a:pPr eaLnBrk="1" hangingPunct="1"/>
            <a:r>
              <a:rPr lang="en-US" altLang="zh-TW" sz="1800" dirty="0"/>
              <a:t>MEP = </a:t>
            </a:r>
            <a:endParaRPr lang="en-US" altLang="zh-TW" sz="1800" dirty="0"/>
          </a:p>
          <a:p>
            <a:pPr eaLnBrk="1" hangingPunct="1">
              <a:buNone/>
            </a:pPr>
            <a:r>
              <a:rPr lang="en-US" altLang="zh-TW" sz="1800" dirty="0"/>
              <a:t>	edge (vi,ui) + arc (ui,uj) + edge (uj,vj)</a:t>
            </a:r>
            <a:endParaRPr lang="en-US" altLang="zh-TW" sz="1800" dirty="0"/>
          </a:p>
          <a:p>
            <a:pPr eaLnBrk="1" hangingPunct="1"/>
            <a:endParaRPr lang="en-US" altLang="zh-TW" sz="1800" dirty="0"/>
          </a:p>
          <a:p>
            <a:pPr eaLnBrk="1" hangingPunct="1"/>
            <a:endParaRPr lang="en-US" altLang="zh-TW" sz="1800" dirty="0"/>
          </a:p>
        </p:txBody>
      </p:sp>
      <p:graphicFrame>
        <p:nvGraphicFramePr>
          <p:cNvPr id="24578" name="Object 4"/>
          <p:cNvGraphicFramePr/>
          <p:nvPr>
            <p:ph sz="half" idx="2"/>
          </p:nvPr>
        </p:nvGraphicFramePr>
        <p:xfrm>
          <a:off x="6456363" y="2060575"/>
          <a:ext cx="3822700" cy="3524250"/>
        </p:xfrm>
        <a:graphic>
          <a:graphicData uri="http://schemas.openxmlformats.org/presentationml/2006/ole">
            <mc:AlternateContent xmlns:mc="http://schemas.openxmlformats.org/markup-compatibility/2006">
              <mc:Choice xmlns:v="urn:schemas-microsoft-com:vml" Requires="v">
                <p:oleObj spid="_x0000_s3111" name="" r:id="rId1" imgW="5229225" imgH="4562475" progId="Paint.Picture">
                  <p:embed/>
                </p:oleObj>
              </mc:Choice>
              <mc:Fallback>
                <p:oleObj name="" r:id="rId1" imgW="5229225" imgH="4562475" progId="Paint.Picture">
                  <p:embed/>
                  <p:pic>
                    <p:nvPicPr>
                      <p:cNvPr id="0" name="Picture 3110"/>
                      <p:cNvPicPr/>
                      <p:nvPr/>
                    </p:nvPicPr>
                    <p:blipFill>
                      <a:blip r:embed="rId2"/>
                      <a:stretch>
                        <a:fillRect/>
                      </a:stretch>
                    </p:blipFill>
                    <p:spPr>
                      <a:xfrm>
                        <a:off x="6456363" y="2060575"/>
                        <a:ext cx="3822700" cy="3524250"/>
                      </a:xfrm>
                      <a:prstGeom prst="rect">
                        <a:avLst/>
                      </a:prstGeom>
                      <a:noFill/>
                      <a:ln w="38100">
                        <a:miter/>
                      </a:ln>
                    </p:spPr>
                  </p:pic>
                </p:oleObj>
              </mc:Fallback>
            </mc:AlternateContent>
          </a:graphicData>
        </a:graphic>
      </p:graphicFrame>
      <p:sp>
        <p:nvSpPr>
          <p:cNvPr id="24581" name="頁尾版面配置區 4"/>
          <p:cNvSpPr txBox="1">
            <a:spLocks noGrp="1"/>
          </p:cNvSpPr>
          <p:nvPr>
            <p:ph type="ftr" sz="quarter" idx="11"/>
          </p:nvPr>
        </p:nvSpPr>
        <p:spPr>
          <a:xfrm>
            <a:off x="4095750" y="5929313"/>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Rectangle 8"/>
          <p:cNvSpPr>
            <a:spLocks noGrp="1"/>
          </p:cNvSpPr>
          <p:nvPr>
            <p:ph type="title"/>
          </p:nvPr>
        </p:nvSpPr>
        <p:spPr>
          <a:ln/>
        </p:spPr>
        <p:txBody>
          <a:bodyPr vert="horz" wrap="square" lIns="91440" tIns="45720" rIns="91440" bIns="45720" anchor="ctr"/>
          <a:p>
            <a:pPr eaLnBrk="1" hangingPunct="1"/>
            <a:endParaRPr lang="zh-TW" altLang="zh-TW" dirty="0"/>
          </a:p>
        </p:txBody>
      </p:sp>
      <p:sp>
        <p:nvSpPr>
          <p:cNvPr id="25604" name="Rectangle 3"/>
          <p:cNvSpPr>
            <a:spLocks noGrp="1"/>
          </p:cNvSpPr>
          <p:nvPr>
            <p:ph type="body" sz="half" idx="1"/>
          </p:nvPr>
        </p:nvSpPr>
        <p:spPr>
          <a:xfrm>
            <a:off x="1981200" y="1600200"/>
            <a:ext cx="8362950" cy="4525963"/>
          </a:xfrm>
          <a:ln/>
        </p:spPr>
        <p:txBody>
          <a:bodyPr vert="horz" wrap="square" lIns="91440" tIns="45720" rIns="91440" bIns="45720" anchor="t"/>
          <a:p>
            <a:pPr eaLnBrk="1" hangingPunct="1"/>
            <a:r>
              <a:rPr lang="en-US" altLang="zh-TW" sz="1800" dirty="0"/>
              <a:t>For the generic exposure problem of determining the MEP for randomly placed sensor node in the network, the network is tessellated with grid points </a:t>
            </a:r>
            <a:endParaRPr lang="en-US" altLang="zh-TW" sz="1800" dirty="0"/>
          </a:p>
          <a:p>
            <a:pPr eaLnBrk="1" hangingPunct="1"/>
            <a:r>
              <a:rPr lang="en-US" altLang="zh-TW" sz="1800" dirty="0"/>
              <a:t>To construct an n x n grid of order m, each side of a square is divided into m equal parts, creating (m+1) vertices on the edge.</a:t>
            </a:r>
            <a:endParaRPr lang="en-US" altLang="zh-TW" sz="1800" dirty="0"/>
          </a:p>
          <a:p>
            <a:pPr eaLnBrk="1" hangingPunct="1"/>
            <a:r>
              <a:rPr lang="en-US" altLang="zh-TW" sz="1800" dirty="0"/>
              <a:t>Determined the edge weights, and the MEP is defined as the shortest path by Dijkstra’s Algorithm.</a:t>
            </a:r>
            <a:endParaRPr lang="en-US" altLang="zh-TW" sz="1800" dirty="0"/>
          </a:p>
        </p:txBody>
      </p:sp>
      <p:graphicFrame>
        <p:nvGraphicFramePr>
          <p:cNvPr id="25602" name="Object 7"/>
          <p:cNvGraphicFramePr/>
          <p:nvPr>
            <p:ph sz="half" idx="2"/>
          </p:nvPr>
        </p:nvGraphicFramePr>
        <p:xfrm>
          <a:off x="3792538" y="3500438"/>
          <a:ext cx="4038600" cy="2855912"/>
        </p:xfrm>
        <a:graphic>
          <a:graphicData uri="http://schemas.openxmlformats.org/presentationml/2006/ole">
            <mc:AlternateContent xmlns:mc="http://schemas.openxmlformats.org/markup-compatibility/2006">
              <mc:Choice xmlns:v="urn:schemas-microsoft-com:vml" Requires="v">
                <p:oleObj spid="_x0000_s3110" name="" r:id="rId1" imgW="4762500" imgH="2857500" progId="Paint.Picture">
                  <p:embed/>
                </p:oleObj>
              </mc:Choice>
              <mc:Fallback>
                <p:oleObj name="" r:id="rId1" imgW="4762500" imgH="2857500" progId="Paint.Picture">
                  <p:embed/>
                  <p:pic>
                    <p:nvPicPr>
                      <p:cNvPr id="0" name="Picture 3109"/>
                      <p:cNvPicPr/>
                      <p:nvPr/>
                    </p:nvPicPr>
                    <p:blipFill>
                      <a:blip r:embed="rId2"/>
                      <a:stretch>
                        <a:fillRect/>
                      </a:stretch>
                    </p:blipFill>
                    <p:spPr>
                      <a:xfrm>
                        <a:off x="3792538" y="3500438"/>
                        <a:ext cx="4038600" cy="2855912"/>
                      </a:xfrm>
                      <a:prstGeom prst="rect">
                        <a:avLst/>
                      </a:prstGeom>
                      <a:noFill/>
                      <a:ln w="38100">
                        <a:miter/>
                      </a:ln>
                    </p:spPr>
                  </p:pic>
                </p:oleObj>
              </mc:Fallback>
            </mc:AlternateContent>
          </a:graphicData>
        </a:graphic>
      </p:graphicFrame>
      <p:sp>
        <p:nvSpPr>
          <p:cNvPr id="25605"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a:ln/>
        </p:spPr>
        <p:txBody>
          <a:bodyPr vert="horz" wrap="square" lIns="91440" tIns="45720" rIns="91440" bIns="45720" anchor="ctr"/>
          <a:p>
            <a:pPr eaLnBrk="1" hangingPunct="1"/>
            <a:r>
              <a:rPr lang="en-US" altLang="zh-TW" sz="3600" b="1" dirty="0"/>
              <a:t>Evolving Standards</a:t>
            </a:r>
            <a:endParaRPr lang="en-US" altLang="zh-TW" sz="3600" b="1" dirty="0"/>
          </a:p>
        </p:txBody>
      </p:sp>
      <p:sp>
        <p:nvSpPr>
          <p:cNvPr id="78851" name="Rectangle 3"/>
          <p:cNvSpPr>
            <a:spLocks noGrp="1"/>
          </p:cNvSpPr>
          <p:nvPr>
            <p:ph idx="1"/>
          </p:nvPr>
        </p:nvSpPr>
        <p:spPr>
          <a:ln/>
        </p:spPr>
        <p:txBody>
          <a:bodyPr vert="horz" wrap="square" lIns="91440" tIns="45720" rIns="91440" bIns="45720" anchor="t"/>
          <a:p>
            <a:pPr eaLnBrk="1" hangingPunct="1"/>
            <a:r>
              <a:rPr lang="en-US" altLang="zh-TW" sz="2000" dirty="0"/>
              <a:t>The IEEE 802.15.4 low-rate wireless personal area network (LR-WPAN) standard research a low data rate solution with multi-year battery life and very low complexity. It intended to operate in an unlicensed, international frequency band. The eighteenth draft of this standard was accepted in MAY 2003.</a:t>
            </a:r>
            <a:endParaRPr lang="en-US" altLang="zh-TW" sz="2000" dirty="0"/>
          </a:p>
          <a:p>
            <a:pPr eaLnBrk="1" hangingPunct="1"/>
            <a:r>
              <a:rPr lang="en-US" altLang="zh-TW" sz="2000" dirty="0"/>
              <a:t>This standard define the physical and MAC layer specifications for sensor and other WPAN networks. Low power consumption is an important feature targeted by the standard. This requires reduced transmission rate, power efficient modulation techniques, and strict power management techniques such as sleep modes.</a:t>
            </a:r>
            <a:endParaRPr lang="en-US" altLang="zh-TW" sz="2000" dirty="0"/>
          </a:p>
          <a:p>
            <a:pPr eaLnBrk="1" hangingPunct="1"/>
            <a:r>
              <a:rPr lang="en-US" altLang="zh-TW" sz="2000" dirty="0"/>
              <a:t>Other standard, SensIT project by DARPA which focuses on large distributed military system.</a:t>
            </a:r>
            <a:endParaRPr lang="en-US" altLang="zh-TW" sz="2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p:nvPr>
        </p:nvSpPr>
        <p:spPr>
          <a:ln/>
        </p:spPr>
        <p:txBody>
          <a:bodyPr vert="horz" wrap="square" lIns="91440" tIns="45720" rIns="91440" bIns="45720" anchor="ctr"/>
          <a:p>
            <a:pPr eaLnBrk="1" hangingPunct="1"/>
            <a:r>
              <a:rPr lang="en-US" altLang="zh-TW" sz="3600" b="1" dirty="0"/>
              <a:t>Other Issues</a:t>
            </a:r>
            <a:endParaRPr lang="en-US" altLang="zh-TW" sz="3600" b="1" dirty="0"/>
          </a:p>
        </p:txBody>
      </p:sp>
      <p:sp>
        <p:nvSpPr>
          <p:cNvPr id="79875" name="Rectangle 3"/>
          <p:cNvSpPr>
            <a:spLocks noGrp="1"/>
          </p:cNvSpPr>
          <p:nvPr>
            <p:ph idx="1"/>
          </p:nvPr>
        </p:nvSpPr>
        <p:spPr>
          <a:ln/>
        </p:spPr>
        <p:txBody>
          <a:bodyPr vert="horz" wrap="square" lIns="91440" tIns="45720" rIns="91440" bIns="45720" anchor="t"/>
          <a:p>
            <a:pPr eaLnBrk="1" hangingPunct="1"/>
            <a:r>
              <a:rPr lang="en-US" altLang="zh-TW" dirty="0"/>
              <a:t>1 Energy-Efficient Design</a:t>
            </a:r>
            <a:endParaRPr lang="en-US" altLang="zh-TW" dirty="0"/>
          </a:p>
          <a:p>
            <a:pPr eaLnBrk="1" hangingPunct="1"/>
            <a:r>
              <a:rPr lang="en-US" altLang="zh-TW" dirty="0"/>
              <a:t>2 Synchronization</a:t>
            </a:r>
            <a:endParaRPr lang="en-US" altLang="zh-TW" dirty="0"/>
          </a:p>
          <a:p>
            <a:pPr eaLnBrk="1" hangingPunct="1"/>
            <a:r>
              <a:rPr lang="en-US" altLang="zh-TW" dirty="0"/>
              <a:t>3 Transport Layer Issues</a:t>
            </a:r>
            <a:endParaRPr lang="en-US" altLang="zh-TW" dirty="0"/>
          </a:p>
          <a:p>
            <a:pPr eaLnBrk="1" hangingPunct="1"/>
            <a:r>
              <a:rPr lang="en-US" altLang="zh-TW" dirty="0"/>
              <a:t>4 Security</a:t>
            </a:r>
            <a:endParaRPr lang="en-US" altLang="zh-TW" dirty="0"/>
          </a:p>
          <a:p>
            <a:pPr eaLnBrk="1" hangingPunct="1"/>
            <a:r>
              <a:rPr lang="en-US" altLang="zh-TW" dirty="0"/>
              <a:t>5 Real-Time Communication</a:t>
            </a:r>
            <a:endParaRPr lang="en-US" altLang="zh-TW"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p:nvPr>
        </p:nvSpPr>
        <p:spPr>
          <a:ln/>
        </p:spPr>
        <p:txBody>
          <a:bodyPr vert="horz" wrap="square" lIns="91440" tIns="45720" rIns="91440" bIns="45720" anchor="ctr"/>
          <a:p>
            <a:pPr eaLnBrk="1" hangingPunct="1"/>
            <a:r>
              <a:rPr lang="en-US" altLang="zh-TW" sz="3200" dirty="0"/>
              <a:t>Energy-Efficient Design</a:t>
            </a:r>
            <a:endParaRPr lang="en-US" altLang="zh-TW" sz="3200" dirty="0"/>
          </a:p>
        </p:txBody>
      </p:sp>
      <p:sp>
        <p:nvSpPr>
          <p:cNvPr id="80899" name="Rectangle 3"/>
          <p:cNvSpPr>
            <a:spLocks noGrp="1"/>
          </p:cNvSpPr>
          <p:nvPr>
            <p:ph idx="1"/>
          </p:nvPr>
        </p:nvSpPr>
        <p:spPr>
          <a:ln/>
        </p:spPr>
        <p:txBody>
          <a:bodyPr vert="horz" wrap="square" lIns="91440" tIns="45720" rIns="91440" bIns="45720" anchor="t"/>
          <a:p>
            <a:pPr eaLnBrk="1" hangingPunct="1">
              <a:buNone/>
            </a:pPr>
            <a:r>
              <a:rPr lang="en-US" altLang="zh-TW" sz="2000" dirty="0"/>
              <a:t>In node level :</a:t>
            </a:r>
            <a:endParaRPr lang="en-US" altLang="zh-TW" sz="2000" dirty="0"/>
          </a:p>
          <a:p>
            <a:pPr eaLnBrk="1" hangingPunct="1">
              <a:buNone/>
            </a:pPr>
            <a:endParaRPr lang="en-US" altLang="zh-TW" sz="2000" dirty="0"/>
          </a:p>
          <a:p>
            <a:pPr eaLnBrk="1" hangingPunct="1"/>
            <a:r>
              <a:rPr lang="en-US" altLang="zh-TW" sz="2000" dirty="0"/>
              <a:t>Dynamic power management (DMP)</a:t>
            </a:r>
            <a:endParaRPr lang="en-US" altLang="zh-TW" sz="2000" dirty="0"/>
          </a:p>
          <a:p>
            <a:pPr lvl="1" eaLnBrk="1" hangingPunct="1"/>
            <a:r>
              <a:rPr lang="en-US" altLang="zh-TW" sz="1800" dirty="0"/>
              <a:t>One of the basic DMP is to shut down several component of the sensor node when no events take place.</a:t>
            </a:r>
            <a:endParaRPr lang="en-US" altLang="zh-TW" sz="1800" dirty="0"/>
          </a:p>
          <a:p>
            <a:pPr eaLnBrk="1" hangingPunct="1"/>
            <a:r>
              <a:rPr lang="en-US" altLang="zh-TW" sz="2000" dirty="0"/>
              <a:t>Dynamic voltage scaling (DVS)</a:t>
            </a:r>
            <a:endParaRPr lang="en-US" altLang="zh-TW" sz="2000" dirty="0"/>
          </a:p>
          <a:p>
            <a:pPr lvl="1" eaLnBrk="1" hangingPunct="1"/>
            <a:r>
              <a:rPr lang="en-US" altLang="zh-TW" sz="1800" dirty="0"/>
              <a:t>The processor has a tome-varying computational load, hence the voltage supplied to it can be scaled to meet only the instantaneous processing requirement.</a:t>
            </a:r>
            <a:endParaRPr lang="en-US" altLang="zh-TW" sz="1800" dirty="0"/>
          </a:p>
          <a:p>
            <a:pPr lvl="1" eaLnBrk="1" hangingPunct="1"/>
            <a:r>
              <a:rPr lang="en-US" altLang="zh-TW" sz="1800" dirty="0"/>
              <a:t>The real-time task scheduler should actively support DVS by predicting the computation and communication loads.</a:t>
            </a:r>
            <a:endParaRPr lang="en-US" altLang="zh-TW" sz="1800" dirty="0"/>
          </a:p>
          <a:p>
            <a:pPr eaLnBrk="1" hangingPunct="1"/>
            <a:r>
              <a:rPr lang="en-US" altLang="zh-TW" sz="2000" dirty="0"/>
              <a:t>Sensor applications can also be trade-off between energy and accuracy.</a:t>
            </a:r>
            <a:endParaRPr lang="en-US" altLang="zh-TW" sz="2000" dirty="0"/>
          </a:p>
          <a:p>
            <a:pPr eaLnBrk="1" hangingPunct="1">
              <a:buNone/>
            </a:pPr>
            <a:endParaRPr lang="en-US" altLang="zh-TW"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81923" name="Rectangle 3"/>
          <p:cNvSpPr>
            <a:spLocks noGrp="1"/>
          </p:cNvSpPr>
          <p:nvPr>
            <p:ph idx="1"/>
          </p:nvPr>
        </p:nvSpPr>
        <p:spPr>
          <a:ln/>
        </p:spPr>
        <p:txBody>
          <a:bodyPr vert="horz" wrap="square" lIns="91440" tIns="45720" rIns="91440" bIns="45720" anchor="t"/>
          <a:p>
            <a:pPr eaLnBrk="1" hangingPunct="1">
              <a:buNone/>
            </a:pPr>
            <a:r>
              <a:rPr lang="en-US" altLang="zh-TW" sz="2000" dirty="0"/>
              <a:t>In network level :</a:t>
            </a:r>
            <a:endParaRPr lang="en-US" altLang="zh-TW" sz="2000" dirty="0"/>
          </a:p>
          <a:p>
            <a:pPr eaLnBrk="1" hangingPunct="1">
              <a:buNone/>
            </a:pPr>
            <a:endParaRPr lang="en-US" altLang="zh-TW" sz="2000" dirty="0"/>
          </a:p>
          <a:p>
            <a:pPr eaLnBrk="1" hangingPunct="1"/>
            <a:r>
              <a:rPr lang="en-US" altLang="zh-TW" sz="2000" dirty="0"/>
              <a:t>The computation-communication trade-off determines how much local computation is to be performed at each node and what level of aggregated data should be communicated to neighbor node or BSs.</a:t>
            </a:r>
            <a:endParaRPr lang="en-US" altLang="zh-TW" sz="2000" dirty="0"/>
          </a:p>
          <a:p>
            <a:pPr eaLnBrk="1" hangingPunct="1"/>
            <a:endParaRPr lang="en-US" altLang="zh-TW" sz="2000" dirty="0"/>
          </a:p>
          <a:p>
            <a:pPr eaLnBrk="1" hangingPunct="1"/>
            <a:r>
              <a:rPr lang="en-US" altLang="zh-TW" sz="2000" dirty="0"/>
              <a:t>Traffic distribution and topology management algorithms use the redundancy in the number of sensor nodes to use alternate routes so that energy consumption all over the network is nearly uniform.</a:t>
            </a:r>
            <a:endParaRPr lang="en-US" altLang="zh-TW" sz="2000" dirty="0"/>
          </a:p>
          <a:p>
            <a:pPr eaLnBrk="1" hangingPunct="1"/>
            <a:endParaRPr lang="en-US" altLang="zh-TW"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a:ln/>
        </p:spPr>
        <p:txBody>
          <a:bodyPr vert="horz" wrap="square" lIns="91440" tIns="45720" rIns="91440" bIns="45720" anchor="ctr"/>
          <a:p>
            <a:pPr eaLnBrk="1" hangingPunct="1"/>
            <a:r>
              <a:rPr lang="en-US" altLang="zh-TW" sz="3200" dirty="0"/>
              <a:t>Synchronization</a:t>
            </a:r>
            <a:endParaRPr lang="en-US" altLang="zh-TW" sz="3200" dirty="0"/>
          </a:p>
        </p:txBody>
      </p:sp>
      <p:sp>
        <p:nvSpPr>
          <p:cNvPr id="82947" name="Rectangle 3"/>
          <p:cNvSpPr>
            <a:spLocks noGrp="1"/>
          </p:cNvSpPr>
          <p:nvPr>
            <p:ph idx="1"/>
          </p:nvPr>
        </p:nvSpPr>
        <p:spPr>
          <a:ln/>
        </p:spPr>
        <p:txBody>
          <a:bodyPr vert="horz" wrap="square" lIns="91440" tIns="45720" rIns="91440" bIns="45720" anchor="t"/>
          <a:p>
            <a:pPr eaLnBrk="1" hangingPunct="1"/>
            <a:r>
              <a:rPr lang="en-US" altLang="zh-TW" sz="2000" dirty="0"/>
              <a:t>Two major kinds of synchronization algorithms :</a:t>
            </a:r>
            <a:endParaRPr lang="en-US" altLang="zh-TW" sz="2000" dirty="0"/>
          </a:p>
          <a:p>
            <a:pPr lvl="1" eaLnBrk="1" hangingPunct="1"/>
            <a:r>
              <a:rPr lang="en-US" altLang="zh-TW" sz="1800" dirty="0"/>
              <a:t>Long-lasting global synchronization , (for entire network lifetime)</a:t>
            </a:r>
            <a:endParaRPr lang="en-US" altLang="zh-TW" sz="1800" dirty="0"/>
          </a:p>
          <a:p>
            <a:pPr lvl="1" eaLnBrk="1" hangingPunct="1"/>
            <a:r>
              <a:rPr lang="en-US" altLang="zh-TW" sz="1800" dirty="0"/>
              <a:t>Short-lived synchronization, (only for an instant)</a:t>
            </a:r>
            <a:endParaRPr lang="en-US" altLang="zh-TW" sz="1800" dirty="0"/>
          </a:p>
          <a:p>
            <a:pPr eaLnBrk="1" hangingPunct="1"/>
            <a:endParaRPr lang="en-US" altLang="zh-TW" sz="2000" dirty="0"/>
          </a:p>
          <a:p>
            <a:pPr eaLnBrk="1" hangingPunct="1"/>
            <a:r>
              <a:rPr lang="en-US" altLang="zh-TW" sz="2000" dirty="0"/>
              <a:t>Synchronization protocols typically involve delay measurements of control packets. The delay experienced during a packet transmission can be split into four major components :</a:t>
            </a:r>
            <a:endParaRPr lang="en-US" altLang="zh-TW" sz="2000" dirty="0"/>
          </a:p>
          <a:p>
            <a:pPr lvl="1" eaLnBrk="1" hangingPunct="1"/>
            <a:r>
              <a:rPr lang="en-US" altLang="zh-TW" sz="1800" dirty="0"/>
              <a:t>Send time : sender to construct message</a:t>
            </a:r>
            <a:endParaRPr lang="en-US" altLang="zh-TW" sz="1800" dirty="0"/>
          </a:p>
          <a:p>
            <a:pPr lvl="1" eaLnBrk="1" hangingPunct="1"/>
            <a:r>
              <a:rPr lang="en-US" altLang="zh-TW" sz="1800" dirty="0"/>
              <a:t>Access time : taken by the MAC layer to access the medium</a:t>
            </a:r>
            <a:endParaRPr lang="en-US" altLang="zh-TW" sz="1800" dirty="0"/>
          </a:p>
          <a:p>
            <a:pPr lvl="1" eaLnBrk="1" hangingPunct="1"/>
            <a:r>
              <a:rPr lang="en-US" altLang="zh-TW" sz="1800" dirty="0"/>
              <a:t>Propagation time : taken by the bit to be physically transmitted through the medium over the distance separating the sender and receiver</a:t>
            </a:r>
            <a:endParaRPr lang="en-US" altLang="zh-TW" sz="1800" dirty="0"/>
          </a:p>
          <a:p>
            <a:pPr lvl="1" eaLnBrk="1" hangingPunct="1"/>
            <a:r>
              <a:rPr lang="en-US" altLang="zh-TW" sz="1800" dirty="0"/>
              <a:t>Receive time : receiver receive the message from the channel</a:t>
            </a:r>
            <a:endParaRPr lang="en-US" altLang="zh-TW" sz="1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83971" name="Rectangle 3"/>
          <p:cNvSpPr>
            <a:spLocks noGrp="1"/>
          </p:cNvSpPr>
          <p:nvPr>
            <p:ph idx="1"/>
          </p:nvPr>
        </p:nvSpPr>
        <p:spPr>
          <a:ln/>
        </p:spPr>
        <p:txBody>
          <a:bodyPr vert="horz" wrap="square" lIns="91440" tIns="45720" rIns="91440" bIns="45720" anchor="t"/>
          <a:p>
            <a:pPr eaLnBrk="1" hangingPunct="1"/>
            <a:r>
              <a:rPr lang="en-US" altLang="zh-TW" sz="2000" dirty="0"/>
              <a:t>The information of time obtained by GPS</a:t>
            </a:r>
            <a:endParaRPr lang="en-US" altLang="zh-TW" sz="2000" dirty="0"/>
          </a:p>
          <a:p>
            <a:pPr eaLnBrk="1" hangingPunct="1"/>
            <a:endParaRPr lang="en-US" altLang="zh-TW" sz="2000" dirty="0"/>
          </a:p>
          <a:p>
            <a:pPr lvl="1" eaLnBrk="1" hangingPunct="1"/>
            <a:r>
              <a:rPr lang="en-US" altLang="zh-TW" sz="1800" dirty="0"/>
              <a:t>Depend on the number of satellites observed by the GPS receiver</a:t>
            </a:r>
            <a:endParaRPr lang="en-US" altLang="zh-TW" sz="1800" dirty="0"/>
          </a:p>
          <a:p>
            <a:pPr lvl="1" eaLnBrk="1" hangingPunct="1"/>
            <a:r>
              <a:rPr lang="en-US" altLang="zh-TW" sz="1800" dirty="0"/>
              <a:t>Not accuracy, 1</a:t>
            </a:r>
            <a:r>
              <a:rPr lang="en-US" altLang="zh-TW" sz="1800" dirty="0">
                <a:cs typeface="Arial" panose="020B0604020202020204" pitchFamily="34" charset="0"/>
              </a:rPr>
              <a:t>µs (</a:t>
            </a:r>
            <a:r>
              <a:rPr lang="en-US" altLang="zh-TW" sz="1800" dirty="0"/>
              <a:t>worst case)</a:t>
            </a:r>
            <a:endParaRPr lang="en-US" altLang="zh-TW" sz="1800" dirty="0"/>
          </a:p>
          <a:p>
            <a:pPr lvl="1" eaLnBrk="1" hangingPunct="1"/>
            <a:r>
              <a:rPr lang="en-US" altLang="zh-TW" sz="1800" dirty="0"/>
              <a:t>Not suitable for building, basements, underwater, satellite-unreachable environment</a:t>
            </a:r>
            <a:endParaRPr lang="en-US" altLang="zh-TW" sz="1800" dirty="0"/>
          </a:p>
          <a:p>
            <a:pPr eaLnBrk="1" hangingPunct="1"/>
            <a:endParaRPr lang="en-US" altLang="zh-TW"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p:nvPr>
        </p:nvSpPr>
        <p:spPr>
          <a:ln/>
        </p:spPr>
        <p:txBody>
          <a:bodyPr vert="horz" wrap="square" lIns="91440" tIns="45720" rIns="91440" bIns="45720" anchor="ctr"/>
          <a:p>
            <a:pPr eaLnBrk="1" hangingPunct="1"/>
            <a:r>
              <a:rPr lang="en-US" altLang="zh-TW" sz="2400" dirty="0"/>
              <a:t>post facto</a:t>
            </a:r>
            <a:endParaRPr lang="en-US" altLang="zh-TW" sz="2400" dirty="0"/>
          </a:p>
        </p:txBody>
      </p:sp>
      <p:sp>
        <p:nvSpPr>
          <p:cNvPr id="84995" name="Rectangle 3"/>
          <p:cNvSpPr>
            <a:spLocks noGrp="1"/>
          </p:cNvSpPr>
          <p:nvPr>
            <p:ph idx="1"/>
          </p:nvPr>
        </p:nvSpPr>
        <p:spPr>
          <a:ln/>
        </p:spPr>
        <p:txBody>
          <a:bodyPr vert="horz" wrap="square" lIns="91440" tIns="45720" rIns="91440" bIns="45720" anchor="t"/>
          <a:p>
            <a:pPr eaLnBrk="1" hangingPunct="1"/>
            <a:r>
              <a:rPr lang="en-US" altLang="zh-TW" sz="2000" dirty="0"/>
              <a:t>A low-power synchronization scheme</a:t>
            </a:r>
            <a:endParaRPr lang="en-US" altLang="zh-TW" sz="2000" dirty="0"/>
          </a:p>
          <a:p>
            <a:pPr eaLnBrk="1" hangingPunct="1"/>
            <a:r>
              <a:rPr lang="en-US" altLang="zh-TW" sz="2000" dirty="0"/>
              <a:t>The clocks of the nodes are normally unsynchronized</a:t>
            </a:r>
            <a:endParaRPr lang="en-US" altLang="zh-TW" sz="2000" dirty="0"/>
          </a:p>
          <a:p>
            <a:pPr eaLnBrk="1" hangingPunct="1"/>
            <a:r>
              <a:rPr lang="en-US" altLang="zh-TW" sz="2000" dirty="0"/>
              <a:t>When event is observed, a synchronization pulse(</a:t>
            </a:r>
            <a:r>
              <a:rPr lang="zh-TW" altLang="en-US" sz="2000" dirty="0"/>
              <a:t>脈衝</a:t>
            </a:r>
            <a:r>
              <a:rPr lang="en-US" altLang="zh-TW" sz="2000" dirty="0"/>
              <a:t>) is broadcast by a beacon node</a:t>
            </a:r>
            <a:endParaRPr lang="en-US" altLang="zh-TW" sz="2000" dirty="0"/>
          </a:p>
          <a:p>
            <a:pPr eaLnBrk="1" hangingPunct="1"/>
            <a:r>
              <a:rPr lang="en-US" altLang="zh-TW" sz="2000" dirty="0"/>
              <a:t>Offer short-lived synchronization, creating only an “instant” of synchronization among the nodes which are within transmission range of the beacon node.</a:t>
            </a:r>
            <a:endParaRPr lang="en-US" altLang="zh-TW" sz="2000" dirty="0"/>
          </a:p>
          <a:p>
            <a:pPr eaLnBrk="1" hangingPunct="1"/>
            <a:r>
              <a:rPr lang="en-US" altLang="zh-TW" sz="2000" dirty="0"/>
              <a:t>The propagation delay of the synchronization pulse is assumed to be the same for all nodes.</a:t>
            </a:r>
            <a:endParaRPr lang="en-US" altLang="zh-TW"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a:ln/>
        </p:spPr>
        <p:txBody>
          <a:bodyPr vert="horz" wrap="square" lIns="91440" tIns="45720" rIns="91440" bIns="45720" anchor="ctr"/>
          <a:p>
            <a:pPr eaLnBrk="1" hangingPunct="1"/>
            <a:r>
              <a:rPr lang="en-US" altLang="zh-TW" sz="2400" dirty="0"/>
              <a:t>12.1.3 Issues and Challenges in </a:t>
            </a:r>
            <a:br>
              <a:rPr lang="en-US" altLang="zh-TW" sz="2400" dirty="0"/>
            </a:br>
            <a:r>
              <a:rPr lang="en-US" altLang="zh-TW" sz="2400" dirty="0"/>
              <a:t>Designing a Sensor Network</a:t>
            </a:r>
            <a:r>
              <a:rPr lang="en-US" altLang="zh-TW" sz="4000" dirty="0"/>
              <a:t> </a:t>
            </a:r>
            <a:endParaRPr lang="en-US" altLang="zh-TW" sz="4000" dirty="0"/>
          </a:p>
        </p:txBody>
      </p:sp>
      <p:sp>
        <p:nvSpPr>
          <p:cNvPr id="37891" name="Rectangle 3"/>
          <p:cNvSpPr>
            <a:spLocks noGrp="1"/>
          </p:cNvSpPr>
          <p:nvPr>
            <p:ph idx="1"/>
          </p:nvPr>
        </p:nvSpPr>
        <p:spPr>
          <a:ln/>
        </p:spPr>
        <p:txBody>
          <a:bodyPr vert="horz" wrap="square" lIns="91440" tIns="45720" rIns="91440" bIns="45720" anchor="t"/>
          <a:p>
            <a:pPr eaLnBrk="1" hangingPunct="1">
              <a:lnSpc>
                <a:spcPct val="90000"/>
              </a:lnSpc>
            </a:pPr>
            <a:r>
              <a:rPr lang="en-US" altLang="zh-TW" sz="2000" dirty="0"/>
              <a:t>Issues and Challenges</a:t>
            </a:r>
            <a:endParaRPr lang="en-US" altLang="zh-TW" sz="2000" dirty="0"/>
          </a:p>
          <a:p>
            <a:pPr lvl="1" eaLnBrk="1" hangingPunct="1">
              <a:lnSpc>
                <a:spcPct val="90000"/>
              </a:lnSpc>
            </a:pPr>
            <a:r>
              <a:rPr lang="en-US" altLang="zh-TW" sz="1800" dirty="0"/>
              <a:t>Sensor nodes are randomly deployed and hence do not fit into any regular topology. Once deployed, they usually do not require any human intervention. Hence, the setup and maintenance of the network should be entirely autonomous.</a:t>
            </a:r>
            <a:endParaRPr lang="en-US" altLang="zh-TW" sz="1800" dirty="0"/>
          </a:p>
          <a:p>
            <a:pPr lvl="1" eaLnBrk="1" hangingPunct="1">
              <a:lnSpc>
                <a:spcPct val="90000"/>
              </a:lnSpc>
            </a:pPr>
            <a:r>
              <a:rPr lang="en-US" altLang="zh-TW" sz="1800" dirty="0"/>
              <a:t>Sensor networks are infrastructure-less. Therefore, all routing and maintenance algorithms need to be distributed.</a:t>
            </a:r>
            <a:endParaRPr lang="en-US" altLang="zh-TW" sz="1800" dirty="0"/>
          </a:p>
          <a:p>
            <a:pPr lvl="1" eaLnBrk="1" hangingPunct="1">
              <a:lnSpc>
                <a:spcPct val="90000"/>
              </a:lnSpc>
            </a:pPr>
            <a:r>
              <a:rPr lang="en-US" altLang="zh-TW" sz="1800" dirty="0"/>
              <a:t>Energy problem</a:t>
            </a:r>
            <a:endParaRPr lang="en-US" altLang="zh-TW" sz="1800" dirty="0"/>
          </a:p>
          <a:p>
            <a:pPr lvl="1" eaLnBrk="1" hangingPunct="1">
              <a:lnSpc>
                <a:spcPct val="90000"/>
              </a:lnSpc>
            </a:pPr>
            <a:r>
              <a:rPr lang="en-US" altLang="zh-TW" sz="1800" dirty="0"/>
              <a:t>Hardware and software should be designed to conserve power</a:t>
            </a:r>
            <a:endParaRPr lang="en-US" altLang="zh-TW" sz="1800" dirty="0"/>
          </a:p>
          <a:p>
            <a:pPr lvl="1" eaLnBrk="1" hangingPunct="1">
              <a:lnSpc>
                <a:spcPct val="90000"/>
              </a:lnSpc>
            </a:pPr>
            <a:r>
              <a:rPr lang="en-US" altLang="zh-TW" sz="1800" dirty="0"/>
              <a:t>Sensor nodes should be able to synchronize with each other in a completely distributed manner, so that TDMA schedules can be imposed.</a:t>
            </a:r>
            <a:endParaRPr lang="en-US" altLang="zh-TW" sz="1800" dirty="0"/>
          </a:p>
          <a:p>
            <a:pPr lvl="1" eaLnBrk="1" hangingPunct="1">
              <a:lnSpc>
                <a:spcPct val="90000"/>
              </a:lnSpc>
            </a:pPr>
            <a:r>
              <a:rPr lang="en-US" altLang="zh-TW" sz="1800" dirty="0"/>
              <a:t>A sensor network should also be capable of adapting to changing connectivity due to the failure of nodes, or new nodes powering up. The routing protocols should be able to dynamically include or avoid sensor nodes in their paths.</a:t>
            </a:r>
            <a:endParaRPr lang="en-US" altLang="zh-TW" sz="1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a:ln/>
        </p:spPr>
        <p:txBody>
          <a:bodyPr vert="horz" wrap="square" lIns="91440" tIns="45720" rIns="91440" bIns="45720" anchor="ctr"/>
          <a:p>
            <a:pPr eaLnBrk="1" hangingPunct="1"/>
            <a:r>
              <a:rPr lang="en-US" altLang="zh-TW" sz="2400" dirty="0"/>
              <a:t>Global synchronization protocol</a:t>
            </a:r>
            <a:endParaRPr lang="en-US" altLang="zh-TW" sz="2400" dirty="0"/>
          </a:p>
        </p:txBody>
      </p:sp>
      <p:sp>
        <p:nvSpPr>
          <p:cNvPr id="86019" name="Rectangle 3"/>
          <p:cNvSpPr>
            <a:spLocks noGrp="1"/>
          </p:cNvSpPr>
          <p:nvPr>
            <p:ph idx="1"/>
          </p:nvPr>
        </p:nvSpPr>
        <p:spPr>
          <a:ln/>
        </p:spPr>
        <p:txBody>
          <a:bodyPr vert="horz" wrap="square" lIns="91440" tIns="45720" rIns="91440" bIns="45720" anchor="t"/>
          <a:p>
            <a:pPr eaLnBrk="1" hangingPunct="1"/>
            <a:r>
              <a:rPr lang="en-US" altLang="zh-TW" sz="2000" dirty="0"/>
              <a:t>Based on exchange of control signals between neighbor nodes.</a:t>
            </a:r>
            <a:endParaRPr lang="en-US" altLang="zh-TW" sz="2000" dirty="0"/>
          </a:p>
          <a:p>
            <a:pPr eaLnBrk="1" hangingPunct="1"/>
            <a:endParaRPr lang="en-US" altLang="zh-TW" sz="2000" dirty="0"/>
          </a:p>
          <a:p>
            <a:pPr eaLnBrk="1" hangingPunct="1"/>
            <a:r>
              <a:rPr lang="en-US" altLang="zh-TW" sz="2000" dirty="0"/>
              <a:t>A node becomes a leader by election</a:t>
            </a:r>
            <a:endParaRPr lang="en-US" altLang="zh-TW" sz="2000" dirty="0"/>
          </a:p>
          <a:p>
            <a:pPr eaLnBrk="1" hangingPunct="1"/>
            <a:endParaRPr lang="en-US" altLang="zh-TW" sz="2000" dirty="0"/>
          </a:p>
          <a:p>
            <a:pPr eaLnBrk="1" hangingPunct="1"/>
            <a:r>
              <a:rPr lang="en-US" altLang="zh-TW" sz="2000" dirty="0"/>
              <a:t>The leader periodically send synchronization messages to its neighbor, and these message are broadcast in turn to all nodes of network</a:t>
            </a:r>
            <a:endParaRPr lang="en-US" altLang="zh-TW" sz="2000" dirty="0"/>
          </a:p>
          <a:p>
            <a:pPr eaLnBrk="1" hangingPunct="1"/>
            <a:endParaRPr lang="en-US" altLang="zh-TW" sz="2000" dirty="0"/>
          </a:p>
          <a:p>
            <a:pPr eaLnBrk="1" hangingPunct="1"/>
            <a:r>
              <a:rPr lang="en-US" altLang="zh-TW" sz="2000" dirty="0"/>
              <a:t>Fault-tolerance techniques have been added to account for errors on the synchronization message</a:t>
            </a:r>
            <a:endParaRPr lang="en-US" altLang="zh-TW"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a:ln/>
        </p:spPr>
        <p:txBody>
          <a:bodyPr vert="horz" wrap="square" lIns="91440" tIns="45720" rIns="91440" bIns="45720" anchor="ctr"/>
          <a:p>
            <a:pPr eaLnBrk="1" hangingPunct="1"/>
            <a:r>
              <a:rPr lang="en-US" altLang="zh-TW" sz="2400" dirty="0"/>
              <a:t>Long-lasting synchronization protocol</a:t>
            </a:r>
            <a:endParaRPr lang="en-US" altLang="zh-TW" sz="2400" dirty="0"/>
          </a:p>
        </p:txBody>
      </p:sp>
      <p:sp>
        <p:nvSpPr>
          <p:cNvPr id="87043" name="Rectangle 3"/>
          <p:cNvSpPr>
            <a:spLocks noGrp="1"/>
          </p:cNvSpPr>
          <p:nvPr>
            <p:ph idx="1"/>
          </p:nvPr>
        </p:nvSpPr>
        <p:spPr>
          <a:ln/>
        </p:spPr>
        <p:txBody>
          <a:bodyPr vert="horz" wrap="square" lIns="91440" tIns="45720" rIns="91440" bIns="45720" anchor="t"/>
          <a:p>
            <a:pPr eaLnBrk="1" hangingPunct="1">
              <a:lnSpc>
                <a:spcPct val="90000"/>
              </a:lnSpc>
            </a:pPr>
            <a:r>
              <a:rPr lang="en-US" altLang="zh-TW" sz="2000" dirty="0"/>
              <a:t>Ensure global synchronization of a connect network or within connected partitions of a network</a:t>
            </a:r>
            <a:endParaRPr lang="en-US" altLang="zh-TW" sz="2000" dirty="0"/>
          </a:p>
          <a:p>
            <a:pPr eaLnBrk="1" hangingPunct="1">
              <a:lnSpc>
                <a:spcPct val="90000"/>
              </a:lnSpc>
            </a:pPr>
            <a:r>
              <a:rPr lang="en-US" altLang="zh-TW" sz="2000" dirty="0"/>
              <a:t>Each node maintain its own local clock (real clock) and a virtual clock to keep track of its leader’s clock</a:t>
            </a:r>
            <a:endParaRPr lang="en-US" altLang="zh-TW" sz="2000" dirty="0"/>
          </a:p>
          <a:p>
            <a:pPr eaLnBrk="1" hangingPunct="1">
              <a:lnSpc>
                <a:spcPct val="90000"/>
              </a:lnSpc>
            </a:pPr>
            <a:r>
              <a:rPr lang="en-US" altLang="zh-TW" sz="2000" dirty="0"/>
              <a:t>A unique leader is elected for each partition in the network, and virtual clocks are updated to match the leader’s real clock</a:t>
            </a:r>
            <a:endParaRPr lang="en-US" altLang="zh-TW" sz="2000" dirty="0"/>
          </a:p>
          <a:p>
            <a:pPr eaLnBrk="1" hangingPunct="1">
              <a:lnSpc>
                <a:spcPct val="90000"/>
              </a:lnSpc>
            </a:pPr>
            <a:r>
              <a:rPr lang="en-US" altLang="zh-TW" sz="2000" dirty="0"/>
              <a:t>The leader election :</a:t>
            </a:r>
            <a:endParaRPr lang="en-US" altLang="zh-TW" sz="2000" dirty="0"/>
          </a:p>
          <a:p>
            <a:pPr lvl="1" eaLnBrk="1" hangingPunct="1">
              <a:lnSpc>
                <a:spcPct val="90000"/>
              </a:lnSpc>
            </a:pPr>
            <a:r>
              <a:rPr lang="en-US" altLang="zh-TW" sz="1800" dirty="0"/>
              <a:t>A small probability (random number) be a leader</a:t>
            </a:r>
            <a:endParaRPr lang="en-US" altLang="zh-TW" sz="1800" dirty="0"/>
          </a:p>
          <a:p>
            <a:pPr lvl="1" eaLnBrk="1" hangingPunct="1">
              <a:lnSpc>
                <a:spcPct val="90000"/>
              </a:lnSpc>
            </a:pPr>
            <a:r>
              <a:rPr lang="en-US" altLang="zh-TW" sz="1800" dirty="0"/>
              <a:t>Broadcast Leader Announcement (claim) packet, which include the random number, node ID, time of the real clock</a:t>
            </a:r>
            <a:endParaRPr lang="en-US" altLang="zh-TW" sz="1800" dirty="0"/>
          </a:p>
          <a:p>
            <a:pPr lvl="1" eaLnBrk="1" hangingPunct="1">
              <a:lnSpc>
                <a:spcPct val="90000"/>
              </a:lnSpc>
            </a:pPr>
            <a:r>
              <a:rPr lang="en-US" altLang="zh-TW" sz="1800" dirty="0"/>
              <a:t>A node which receives this packet applies a correction for the propagation delay, and update its virtual clock</a:t>
            </a:r>
            <a:endParaRPr lang="en-US" altLang="zh-TW" sz="1800" dirty="0"/>
          </a:p>
          <a:p>
            <a:pPr lvl="1" eaLnBrk="1" hangingPunct="1">
              <a:lnSpc>
                <a:spcPct val="90000"/>
              </a:lnSpc>
            </a:pPr>
            <a:r>
              <a:rPr lang="en-US" altLang="zh-TW" sz="1800" dirty="0"/>
              <a:t>If two nodes stake a leadership, compare the random number and node ID, and resynchronizes to the small one</a:t>
            </a:r>
            <a:endParaRPr lang="en-US" altLang="zh-TW" sz="1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7" name="Rectangle 5"/>
          <p:cNvSpPr>
            <a:spLocks noGrp="1"/>
          </p:cNvSpPr>
          <p:nvPr>
            <p:ph type="title"/>
          </p:nvPr>
        </p:nvSpPr>
        <p:spPr>
          <a:ln/>
        </p:spPr>
        <p:txBody>
          <a:bodyPr vert="horz" wrap="square" lIns="91440" tIns="45720" rIns="91440" bIns="45720" anchor="ctr"/>
          <a:p>
            <a:pPr eaLnBrk="1" hangingPunct="1"/>
            <a:endParaRPr lang="zh-TW" altLang="zh-TW" dirty="0"/>
          </a:p>
        </p:txBody>
      </p:sp>
      <p:sp>
        <p:nvSpPr>
          <p:cNvPr id="26628" name="Rectangle 3"/>
          <p:cNvSpPr>
            <a:spLocks noGrp="1"/>
          </p:cNvSpPr>
          <p:nvPr>
            <p:ph type="body" sz="half" idx="1"/>
          </p:nvPr>
        </p:nvSpPr>
        <p:spPr>
          <a:xfrm>
            <a:off x="1981200" y="1600200"/>
            <a:ext cx="8218488" cy="4525963"/>
          </a:xfrm>
          <a:ln/>
        </p:spPr>
        <p:txBody>
          <a:bodyPr vert="horz" wrap="square" lIns="91440" tIns="45720" rIns="91440" bIns="45720" anchor="t"/>
          <a:p>
            <a:pPr eaLnBrk="1" hangingPunct="1"/>
            <a:r>
              <a:rPr lang="en-US" altLang="zh-TW" sz="1800" dirty="0"/>
              <a:t>Resynchronization</a:t>
            </a:r>
            <a:endParaRPr lang="en-US" altLang="zh-TW" sz="1800" dirty="0"/>
          </a:p>
          <a:p>
            <a:pPr lvl="1" eaLnBrk="1" hangingPunct="1"/>
            <a:r>
              <a:rPr lang="en-US" altLang="zh-TW" sz="1600" dirty="0"/>
              <a:t>Dynamic network</a:t>
            </a:r>
            <a:endParaRPr lang="en-US" altLang="zh-TW" sz="1600" dirty="0"/>
          </a:p>
          <a:p>
            <a:pPr lvl="1" eaLnBrk="1" hangingPunct="1"/>
            <a:r>
              <a:rPr lang="en-US" altLang="zh-TW" sz="1600" dirty="0"/>
              <a:t>Take place in situations such as the merging of two partition due to mobility, where all clock in a partition may need to be updated to match the leader of the other partition.</a:t>
            </a:r>
            <a:endParaRPr lang="en-US" altLang="zh-TW" sz="1600" dirty="0"/>
          </a:p>
        </p:txBody>
      </p:sp>
      <p:graphicFrame>
        <p:nvGraphicFramePr>
          <p:cNvPr id="26626" name="Object 4"/>
          <p:cNvGraphicFramePr/>
          <p:nvPr>
            <p:ph sz="half" idx="2"/>
          </p:nvPr>
        </p:nvGraphicFramePr>
        <p:xfrm>
          <a:off x="3359150" y="3068638"/>
          <a:ext cx="4897438" cy="2808287"/>
        </p:xfrm>
        <a:graphic>
          <a:graphicData uri="http://schemas.openxmlformats.org/presentationml/2006/ole">
            <mc:AlternateContent xmlns:mc="http://schemas.openxmlformats.org/markup-compatibility/2006">
              <mc:Choice xmlns:v="urn:schemas-microsoft-com:vml" Requires="v">
                <p:oleObj spid="_x0000_s3112" name="" r:id="rId1" imgW="6191250" imgH="4800600" progId="Paint.Picture">
                  <p:embed/>
                </p:oleObj>
              </mc:Choice>
              <mc:Fallback>
                <p:oleObj name="" r:id="rId1" imgW="6191250" imgH="4800600" progId="Paint.Picture">
                  <p:embed/>
                  <p:pic>
                    <p:nvPicPr>
                      <p:cNvPr id="0" name="Picture 3111"/>
                      <p:cNvPicPr/>
                      <p:nvPr/>
                    </p:nvPicPr>
                    <p:blipFill>
                      <a:blip r:embed="rId2"/>
                      <a:stretch>
                        <a:fillRect/>
                      </a:stretch>
                    </p:blipFill>
                    <p:spPr>
                      <a:xfrm>
                        <a:off x="3359150" y="3068638"/>
                        <a:ext cx="4897438" cy="2808287"/>
                      </a:xfrm>
                      <a:prstGeom prst="rect">
                        <a:avLst/>
                      </a:prstGeom>
                      <a:noFill/>
                      <a:ln w="38100">
                        <a:miter/>
                      </a:ln>
                    </p:spPr>
                  </p:pic>
                </p:oleObj>
              </mc:Fallback>
            </mc:AlternateContent>
          </a:graphicData>
        </a:graphic>
      </p:graphicFrame>
      <p:sp>
        <p:nvSpPr>
          <p:cNvPr id="26629"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Rectangle 5"/>
          <p:cNvSpPr>
            <a:spLocks noGrp="1"/>
          </p:cNvSpPr>
          <p:nvPr>
            <p:ph type="title"/>
          </p:nvPr>
        </p:nvSpPr>
        <p:spPr>
          <a:ln/>
        </p:spPr>
        <p:txBody>
          <a:bodyPr vert="horz" wrap="square" lIns="91440" tIns="45720" rIns="91440" bIns="45720" anchor="ctr"/>
          <a:p>
            <a:pPr eaLnBrk="1" hangingPunct="1"/>
            <a:r>
              <a:rPr lang="en-US" altLang="zh-TW" sz="2000" dirty="0"/>
              <a:t>shifting of frame on resynchronization</a:t>
            </a:r>
            <a:endParaRPr lang="en-US" altLang="zh-TW" sz="2000" dirty="0"/>
          </a:p>
        </p:txBody>
      </p:sp>
      <p:sp>
        <p:nvSpPr>
          <p:cNvPr id="27652" name="Rectangle 3"/>
          <p:cNvSpPr>
            <a:spLocks noGrp="1"/>
          </p:cNvSpPr>
          <p:nvPr>
            <p:ph type="body" sz="half" idx="1"/>
          </p:nvPr>
        </p:nvSpPr>
        <p:spPr>
          <a:xfrm>
            <a:off x="6096000" y="2492375"/>
            <a:ext cx="4038600" cy="3889375"/>
          </a:xfrm>
          <a:ln/>
        </p:spPr>
        <p:txBody>
          <a:bodyPr vert="horz" wrap="square" lIns="91440" tIns="45720" rIns="91440" bIns="45720" anchor="t"/>
          <a:p>
            <a:pPr eaLnBrk="1" hangingPunct="1"/>
            <a:r>
              <a:rPr lang="en-US" altLang="zh-TW" sz="2000" dirty="0"/>
              <a:t>TDMA superframe</a:t>
            </a:r>
            <a:endParaRPr lang="en-US" altLang="zh-TW" sz="2000" dirty="0"/>
          </a:p>
          <a:p>
            <a:pPr eaLnBrk="1" hangingPunct="1"/>
            <a:r>
              <a:rPr lang="en-US" altLang="zh-TW" sz="2000" dirty="0"/>
              <a:t>Presynch frame</a:t>
            </a:r>
            <a:endParaRPr lang="en-US" altLang="zh-TW" sz="2000" dirty="0"/>
          </a:p>
          <a:p>
            <a:pPr lvl="1" eaLnBrk="1" hangingPunct="1"/>
            <a:r>
              <a:rPr lang="en-US" altLang="zh-TW" sz="1800" dirty="0"/>
              <a:t>Start and end of superframe</a:t>
            </a:r>
            <a:endParaRPr lang="en-US" altLang="zh-TW" sz="1800" dirty="0"/>
          </a:p>
          <a:p>
            <a:pPr eaLnBrk="1" hangingPunct="1"/>
            <a:r>
              <a:rPr lang="en-US" altLang="zh-TW" sz="2000" dirty="0"/>
              <a:t>Control frame</a:t>
            </a:r>
            <a:endParaRPr lang="en-US" altLang="zh-TW" sz="2000" dirty="0"/>
          </a:p>
          <a:p>
            <a:pPr lvl="1" eaLnBrk="1" hangingPunct="1"/>
            <a:r>
              <a:rPr lang="en-US" altLang="zh-TW" sz="1800" dirty="0"/>
              <a:t>Transmit control information</a:t>
            </a:r>
            <a:endParaRPr lang="en-US" altLang="zh-TW" sz="1800" dirty="0"/>
          </a:p>
          <a:p>
            <a:pPr eaLnBrk="1" hangingPunct="1"/>
            <a:r>
              <a:rPr lang="en-US" altLang="zh-TW" sz="2000" dirty="0"/>
              <a:t>Data frame</a:t>
            </a:r>
            <a:endParaRPr lang="en-US" altLang="zh-TW" sz="2000" dirty="0"/>
          </a:p>
          <a:p>
            <a:pPr lvl="1" eaLnBrk="1" hangingPunct="1"/>
            <a:r>
              <a:rPr lang="en-US" altLang="zh-TW" sz="1800" dirty="0"/>
              <a:t>TDMA time slots contain data</a:t>
            </a:r>
            <a:endParaRPr lang="en-US" altLang="zh-TW" sz="1800" dirty="0"/>
          </a:p>
          <a:p>
            <a:pPr eaLnBrk="1" hangingPunct="1"/>
            <a:endParaRPr lang="en-US" altLang="zh-TW" sz="2000" dirty="0"/>
          </a:p>
        </p:txBody>
      </p:sp>
      <p:graphicFrame>
        <p:nvGraphicFramePr>
          <p:cNvPr id="27650" name="Object 4"/>
          <p:cNvGraphicFramePr/>
          <p:nvPr>
            <p:ph sz="half" idx="2"/>
          </p:nvPr>
        </p:nvGraphicFramePr>
        <p:xfrm>
          <a:off x="1919288" y="1341438"/>
          <a:ext cx="4038600" cy="4967287"/>
        </p:xfrm>
        <a:graphic>
          <a:graphicData uri="http://schemas.openxmlformats.org/presentationml/2006/ole">
            <mc:AlternateContent xmlns:mc="http://schemas.openxmlformats.org/markup-compatibility/2006">
              <mc:Choice xmlns:v="urn:schemas-microsoft-com:vml" Requires="v">
                <p:oleObj spid="_x0000_s3108" name="" r:id="rId1" imgW="5524500" imgH="4924425" progId="Paint.Picture">
                  <p:embed/>
                </p:oleObj>
              </mc:Choice>
              <mc:Fallback>
                <p:oleObj name="" r:id="rId1" imgW="5524500" imgH="4924425" progId="Paint.Picture">
                  <p:embed/>
                  <p:pic>
                    <p:nvPicPr>
                      <p:cNvPr id="0" name="Picture 3107"/>
                      <p:cNvPicPr/>
                      <p:nvPr/>
                    </p:nvPicPr>
                    <p:blipFill>
                      <a:blip r:embed="rId2"/>
                      <a:stretch>
                        <a:fillRect/>
                      </a:stretch>
                    </p:blipFill>
                    <p:spPr>
                      <a:xfrm>
                        <a:off x="1919288" y="1341438"/>
                        <a:ext cx="4038600" cy="4967287"/>
                      </a:xfrm>
                      <a:prstGeom prst="rect">
                        <a:avLst/>
                      </a:prstGeom>
                      <a:noFill/>
                      <a:ln w="38100">
                        <a:miter/>
                      </a:ln>
                    </p:spPr>
                  </p:pic>
                </p:oleObj>
              </mc:Fallback>
            </mc:AlternateContent>
          </a:graphicData>
        </a:graphic>
      </p:graphicFrame>
      <p:sp>
        <p:nvSpPr>
          <p:cNvPr id="27653" name="頁尾版面配置區 4"/>
          <p:cNvSpPr txBox="1">
            <a:spLocks noGrp="1"/>
          </p:cNvSpPr>
          <p:nvPr>
            <p:ph type="ftr" sz="quarter" idx="11"/>
          </p:nvPr>
        </p:nvSpPr>
        <p:spPr>
          <a:xfrm>
            <a:off x="2238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88067" name="Rectangle 3"/>
          <p:cNvSpPr>
            <a:spLocks noGrp="1"/>
          </p:cNvSpPr>
          <p:nvPr>
            <p:ph idx="1"/>
          </p:nvPr>
        </p:nvSpPr>
        <p:spPr>
          <a:ln/>
        </p:spPr>
        <p:txBody>
          <a:bodyPr vert="horz" wrap="square" lIns="91440" tIns="45720" rIns="91440" bIns="45720" anchor="t"/>
          <a:p>
            <a:pPr eaLnBrk="1" hangingPunct="1"/>
            <a:r>
              <a:rPr lang="en-US" altLang="zh-TW" sz="2000" dirty="0"/>
              <a:t>A positive shift is defined as the transmission of a data packet at an absolute time later than slot in the current frame structure.</a:t>
            </a:r>
            <a:endParaRPr lang="en-US" altLang="zh-TW" sz="2000" dirty="0"/>
          </a:p>
          <a:p>
            <a:pPr eaLnBrk="1" hangingPunct="1"/>
            <a:r>
              <a:rPr lang="en-US" altLang="zh-TW" sz="2000" dirty="0"/>
              <a:t>A negative shift is defined as advancing the start of a superframe to transmit the data packet earlier than the start of transmission in the current frame structure.</a:t>
            </a:r>
            <a:endParaRPr lang="en-US" altLang="zh-TW" sz="2000" dirty="0"/>
          </a:p>
          <a:p>
            <a:pPr lvl="1" eaLnBrk="1" hangingPunct="1"/>
            <a:r>
              <a:rPr lang="en-US" altLang="zh-TW" sz="1800" dirty="0"/>
              <a:t>Some data frame will be lost</a:t>
            </a:r>
            <a:endParaRPr lang="en-US" altLang="zh-TW" sz="1800" dirty="0"/>
          </a:p>
          <a:p>
            <a:pPr lvl="1" eaLnBrk="1" hangingPunct="1"/>
            <a:r>
              <a:rPr lang="en-US" altLang="zh-TW" sz="1800" dirty="0"/>
              <a:t>Buffer</a:t>
            </a:r>
            <a:endParaRPr lang="en-US" altLang="zh-TW" sz="1800" dirty="0"/>
          </a:p>
          <a:p>
            <a:pPr eaLnBrk="1" hangingPunct="1"/>
            <a:r>
              <a:rPr lang="en-US" altLang="zh-TW" sz="2000" dirty="0"/>
              <a:t>But neighboring links may suffer collision when they follow different clock. Hence, as the resynchronization proceeds radially from the new leader, there is data loss along the head of the resynchronization wave.</a:t>
            </a:r>
            <a:endParaRPr lang="en-US" altLang="zh-TW" sz="2000" dirty="0"/>
          </a:p>
          <a:p>
            <a:pPr eaLnBrk="1" hangingPunct="1"/>
            <a:endParaRPr lang="en-US" altLang="zh-TW"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p:cNvSpPr>
          <p:nvPr>
            <p:ph type="title"/>
          </p:nvPr>
        </p:nvSpPr>
        <p:spPr>
          <a:ln/>
        </p:spPr>
        <p:txBody>
          <a:bodyPr vert="horz" wrap="square" lIns="91440" tIns="45720" rIns="91440" bIns="45720" anchor="ctr"/>
          <a:p>
            <a:pPr eaLnBrk="1" hangingPunct="1"/>
            <a:r>
              <a:rPr lang="en-US" altLang="zh-TW" sz="2000" dirty="0"/>
              <a:t>Out-of-band synchronization</a:t>
            </a:r>
            <a:endParaRPr lang="en-US" altLang="zh-TW" sz="2000" dirty="0"/>
          </a:p>
        </p:txBody>
      </p:sp>
      <p:sp>
        <p:nvSpPr>
          <p:cNvPr id="89091" name="Rectangle 3"/>
          <p:cNvSpPr>
            <a:spLocks noGrp="1"/>
          </p:cNvSpPr>
          <p:nvPr>
            <p:ph idx="1"/>
          </p:nvPr>
        </p:nvSpPr>
        <p:spPr>
          <a:ln/>
        </p:spPr>
        <p:txBody>
          <a:bodyPr vert="horz" wrap="square" lIns="91440" tIns="45720" rIns="91440" bIns="45720" anchor="t"/>
          <a:p>
            <a:pPr eaLnBrk="1" hangingPunct="1"/>
            <a:r>
              <a:rPr lang="en-US" altLang="zh-TW" sz="2000" dirty="0"/>
              <a:t>Separate control channel for sending claim and beacon packets</a:t>
            </a:r>
            <a:endParaRPr lang="en-US" altLang="zh-TW" sz="2000" dirty="0"/>
          </a:p>
          <a:p>
            <a:pPr eaLnBrk="1" hangingPunct="1"/>
            <a:endParaRPr lang="en-US" altLang="zh-TW" sz="2000" dirty="0"/>
          </a:p>
          <a:p>
            <a:pPr eaLnBrk="1" hangingPunct="1"/>
            <a:r>
              <a:rPr lang="en-US" altLang="zh-TW" sz="2000" dirty="0"/>
              <a:t>Collision are reduced but the available bandwidth for data transmission is reduced</a:t>
            </a:r>
            <a:endParaRPr lang="en-US" altLang="zh-TW" sz="2000" dirty="0"/>
          </a:p>
          <a:p>
            <a:pPr eaLnBrk="1" hangingPunct="1"/>
            <a:endParaRPr lang="en-US" altLang="zh-TW" sz="2000" dirty="0"/>
          </a:p>
          <a:p>
            <a:pPr eaLnBrk="1" hangingPunct="1"/>
            <a:r>
              <a:rPr lang="en-US" altLang="zh-TW" sz="2000" dirty="0"/>
              <a:t>The cost of the mobile nodes increase because of the need for an additional radio interface</a:t>
            </a:r>
            <a:endParaRPr lang="en-US" altLang="zh-TW"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type="title"/>
          </p:nvPr>
        </p:nvSpPr>
        <p:spPr>
          <a:ln/>
        </p:spPr>
        <p:txBody>
          <a:bodyPr vert="horz" wrap="square" lIns="91440" tIns="45720" rIns="91440" bIns="45720" anchor="ctr"/>
          <a:p>
            <a:pPr eaLnBrk="1" hangingPunct="1"/>
            <a:r>
              <a:rPr lang="en-US" altLang="zh-TW" sz="2000" dirty="0"/>
              <a:t>In-band synchronization</a:t>
            </a:r>
            <a:endParaRPr lang="en-US" altLang="zh-TW" sz="2000" dirty="0"/>
          </a:p>
        </p:txBody>
      </p:sp>
      <p:sp>
        <p:nvSpPr>
          <p:cNvPr id="90115" name="Rectangle 3"/>
          <p:cNvSpPr>
            <a:spLocks noGrp="1"/>
          </p:cNvSpPr>
          <p:nvPr>
            <p:ph idx="1"/>
          </p:nvPr>
        </p:nvSpPr>
        <p:spPr>
          <a:ln/>
        </p:spPr>
        <p:txBody>
          <a:bodyPr vert="horz" wrap="square" lIns="91440" tIns="45720" rIns="91440" bIns="45720" anchor="t"/>
          <a:p>
            <a:pPr eaLnBrk="1" hangingPunct="1"/>
            <a:r>
              <a:rPr lang="en-US" altLang="zh-TW" sz="2000" dirty="0"/>
              <a:t>Figure 12.21 (a)</a:t>
            </a:r>
            <a:endParaRPr lang="en-US" altLang="zh-TW" sz="2000" dirty="0"/>
          </a:p>
          <a:p>
            <a:pPr lvl="1" eaLnBrk="1" hangingPunct="1"/>
            <a:r>
              <a:rPr lang="en-US" altLang="zh-TW" sz="1800" dirty="0"/>
              <a:t>Control information for synchronization shares the same channel with data packet</a:t>
            </a:r>
            <a:endParaRPr lang="en-US" altLang="zh-TW" sz="1800" dirty="0"/>
          </a:p>
          <a:p>
            <a:pPr lvl="1" eaLnBrk="1" hangingPunct="1"/>
            <a:r>
              <a:rPr lang="en-US" altLang="zh-TW" sz="1800" dirty="0"/>
              <a:t>A greater number of collision, but avoids an additional channel or bandwidth reservation</a:t>
            </a:r>
            <a:endParaRPr lang="en-US" altLang="zh-TW" sz="1800" dirty="0"/>
          </a:p>
          <a:p>
            <a:pPr eaLnBrk="1" hangingPunct="1"/>
            <a:r>
              <a:rPr lang="en-US" altLang="zh-TW" sz="2000" dirty="0"/>
              <a:t>Figure 12.21 (b) piggy-backed on data</a:t>
            </a:r>
            <a:endParaRPr lang="en-US" altLang="zh-TW" sz="2000" dirty="0"/>
          </a:p>
          <a:p>
            <a:pPr lvl="1" eaLnBrk="1" hangingPunct="1"/>
            <a:r>
              <a:rPr lang="en-US" altLang="zh-TW" sz="1800" dirty="0"/>
              <a:t>Control information is piggy-backed onto outgoing data packet</a:t>
            </a:r>
            <a:endParaRPr lang="en-US" altLang="zh-TW" sz="1800" dirty="0"/>
          </a:p>
          <a:p>
            <a:pPr lvl="1" eaLnBrk="1" hangingPunct="1"/>
            <a:r>
              <a:rPr lang="en-US" altLang="zh-TW" sz="1800" dirty="0"/>
              <a:t>Very low overhead and bandwidth saving.</a:t>
            </a:r>
            <a:endParaRPr lang="en-US" altLang="zh-TW" sz="1800" dirty="0"/>
          </a:p>
          <a:p>
            <a:pPr eaLnBrk="1" hangingPunct="1"/>
            <a:r>
              <a:rPr lang="en-US" altLang="zh-TW" sz="2000" dirty="0"/>
              <a:t>Figure 12.21 (c) piggy-backed on ack</a:t>
            </a:r>
            <a:endParaRPr lang="en-US" altLang="zh-TW" sz="2000" dirty="0"/>
          </a:p>
          <a:p>
            <a:pPr lvl="1" eaLnBrk="1" hangingPunct="1"/>
            <a:r>
              <a:rPr lang="en-US" altLang="zh-TW" sz="1800" dirty="0"/>
              <a:t>In data gathering, each sensor send the data to BS, the control information piggy-backed on ack, and move from BS to each node.</a:t>
            </a:r>
            <a:endParaRPr lang="en-US" altLang="zh-TW" sz="1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5" name="Rectangle 2"/>
          <p:cNvSpPr>
            <a:spLocks noGrp="1"/>
          </p:cNvSpPr>
          <p:nvPr>
            <p:ph type="title"/>
          </p:nvPr>
        </p:nvSpPr>
        <p:spPr>
          <a:ln/>
        </p:spPr>
        <p:txBody>
          <a:bodyPr vert="horz" wrap="square" lIns="91440" tIns="45720" rIns="91440" bIns="45720" anchor="ctr"/>
          <a:p>
            <a:pPr eaLnBrk="1" hangingPunct="1"/>
            <a:r>
              <a:rPr lang="en-US" altLang="zh-TW" sz="2000" dirty="0"/>
              <a:t> In-band signaling</a:t>
            </a:r>
            <a:endParaRPr lang="en-US" altLang="zh-TW" sz="2000" dirty="0"/>
          </a:p>
        </p:txBody>
      </p:sp>
      <p:graphicFrame>
        <p:nvGraphicFramePr>
          <p:cNvPr id="28674" name="Object 3"/>
          <p:cNvGraphicFramePr/>
          <p:nvPr>
            <p:ph idx="1"/>
          </p:nvPr>
        </p:nvGraphicFramePr>
        <p:xfrm>
          <a:off x="2189163" y="1733550"/>
          <a:ext cx="7812087" cy="4257675"/>
        </p:xfrm>
        <a:graphic>
          <a:graphicData uri="http://schemas.openxmlformats.org/presentationml/2006/ole">
            <mc:AlternateContent xmlns:mc="http://schemas.openxmlformats.org/markup-compatibility/2006">
              <mc:Choice xmlns:v="urn:schemas-microsoft-com:vml" Requires="v">
                <p:oleObj spid="_x0000_s3109" name="" r:id="rId1" imgW="7810500" imgH="4257675" progId="Paint.Picture">
                  <p:embed/>
                </p:oleObj>
              </mc:Choice>
              <mc:Fallback>
                <p:oleObj name="" r:id="rId1" imgW="7810500" imgH="4257675" progId="Paint.Picture">
                  <p:embed/>
                  <p:pic>
                    <p:nvPicPr>
                      <p:cNvPr id="0" name="Picture 3108"/>
                      <p:cNvPicPr/>
                      <p:nvPr/>
                    </p:nvPicPr>
                    <p:blipFill>
                      <a:blip r:embed="rId2"/>
                      <a:stretch>
                        <a:fillRect/>
                      </a:stretch>
                    </p:blipFill>
                    <p:spPr>
                      <a:xfrm>
                        <a:off x="2189163" y="1733550"/>
                        <a:ext cx="7812087" cy="4257675"/>
                      </a:xfrm>
                      <a:prstGeom prst="rect">
                        <a:avLst/>
                      </a:prstGeom>
                      <a:noFill/>
                      <a:ln w="38100">
                        <a:miter/>
                      </a:ln>
                    </p:spPr>
                  </p:pic>
                </p:oleObj>
              </mc:Fallback>
            </mc:AlternateContent>
          </a:graphicData>
        </a:graphic>
      </p:graphicFrame>
      <p:sp>
        <p:nvSpPr>
          <p:cNvPr id="28676" name="頁尾版面配置區 4"/>
          <p:cNvSpPr txBox="1">
            <a:spLocks noGrp="1"/>
          </p:cNvSpPr>
          <p:nvPr>
            <p:ph type="ftr" sz="quarter" idx="11"/>
          </p:nvPr>
        </p:nvSpPr>
        <p:spPr>
          <a:xfrm>
            <a:off x="3381375" y="6357938"/>
            <a:ext cx="6429375" cy="347662"/>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PMingLiU" pitchFamily="18" charset="-12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PMingLiU" pitchFamily="18" charset="-120"/>
                <a:cs typeface="+mn-cs"/>
              </a:defRPr>
            </a:lvl5pPr>
          </a:lstStyle>
          <a:p>
            <a:pPr lvl="0" algn="ctr" eaLnBrk="1" hangingPunct="1"/>
            <a:r>
              <a:rPr lang="zh-TW" altLang="en-US" sz="800" dirty="0"/>
              <a:t>本圖取自</a:t>
            </a:r>
            <a:r>
              <a:rPr lang="en-US" altLang="zh-TW" sz="800" dirty="0"/>
              <a:t>"Ad Hoc Wireless Networks", by C. Siva Ram Murthy and B. S. Manoj, published by Prentice Hall, 2004</a:t>
            </a:r>
            <a:endParaRPr lang="en-US" altLang="zh-TW" sz="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2"/>
          <p:cNvSpPr>
            <a:spLocks noGrp="1"/>
          </p:cNvSpPr>
          <p:nvPr>
            <p:ph type="title"/>
          </p:nvPr>
        </p:nvSpPr>
        <p:spPr>
          <a:ln/>
        </p:spPr>
        <p:txBody>
          <a:bodyPr vert="horz" wrap="square" lIns="91440" tIns="45720" rIns="91440" bIns="45720" anchor="ctr"/>
          <a:p>
            <a:pPr eaLnBrk="1" hangingPunct="1"/>
            <a:r>
              <a:rPr lang="en-US" altLang="zh-TW" sz="3200" dirty="0"/>
              <a:t>12.9.3 Transport Layer Issues</a:t>
            </a:r>
            <a:r>
              <a:rPr lang="en-US" altLang="zh-TW" dirty="0"/>
              <a:t> </a:t>
            </a:r>
            <a:endParaRPr lang="en-US" altLang="zh-TW" dirty="0"/>
          </a:p>
        </p:txBody>
      </p:sp>
      <p:sp>
        <p:nvSpPr>
          <p:cNvPr id="91139" name="Rectangle 3"/>
          <p:cNvSpPr>
            <a:spLocks noGrp="1"/>
          </p:cNvSpPr>
          <p:nvPr>
            <p:ph idx="1"/>
          </p:nvPr>
        </p:nvSpPr>
        <p:spPr>
          <a:ln/>
        </p:spPr>
        <p:txBody>
          <a:bodyPr vert="horz" wrap="square" lIns="91440" tIns="45720" rIns="91440" bIns="45720" anchor="t"/>
          <a:p>
            <a:pPr eaLnBrk="1" hangingPunct="1"/>
            <a:r>
              <a:rPr lang="en-US" altLang="zh-TW" sz="2000" dirty="0"/>
              <a:t>Reliable data delivery</a:t>
            </a:r>
            <a:endParaRPr lang="en-US" altLang="zh-TW" sz="2000" dirty="0"/>
          </a:p>
          <a:p>
            <a:pPr lvl="1" eaLnBrk="1" hangingPunct="1"/>
            <a:r>
              <a:rPr lang="en-US" altLang="zh-TW" sz="1800" dirty="0"/>
              <a:t>Pump slowly fetch quickly (PSFQ)</a:t>
            </a:r>
            <a:endParaRPr lang="en-US" altLang="zh-TW" sz="1800" dirty="0"/>
          </a:p>
          <a:p>
            <a:pPr lvl="1" eaLnBrk="1" hangingPunct="1"/>
            <a:r>
              <a:rPr lang="en-US" altLang="zh-TW" sz="1800" dirty="0"/>
              <a:t>Event-to-sink reliable transport (ESRT)</a:t>
            </a:r>
            <a:endParaRPr lang="en-US" altLang="zh-TW" sz="1800" dirty="0"/>
          </a:p>
          <a:p>
            <a:pPr eaLnBrk="1" hangingPunct="1"/>
            <a:endParaRPr lang="en-US" altLang="zh-TW" sz="2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p:cNvSpPr>
          <p:nvPr>
            <p:ph type="title"/>
          </p:nvPr>
        </p:nvSpPr>
        <p:spPr>
          <a:ln/>
        </p:spPr>
        <p:txBody>
          <a:bodyPr vert="horz" wrap="square" lIns="91440" tIns="45720" rIns="91440" bIns="45720" anchor="ctr"/>
          <a:p>
            <a:pPr eaLnBrk="1" hangingPunct="1"/>
            <a:r>
              <a:rPr lang="en-US" altLang="zh-TW" sz="2400" dirty="0"/>
              <a:t>Pump slowly fetch quickly (PSFQ)</a:t>
            </a:r>
            <a:endParaRPr lang="en-US" altLang="zh-TW" sz="2400" dirty="0"/>
          </a:p>
        </p:txBody>
      </p:sp>
      <p:sp>
        <p:nvSpPr>
          <p:cNvPr id="92163" name="Rectangle 3"/>
          <p:cNvSpPr>
            <a:spLocks noGrp="1"/>
          </p:cNvSpPr>
          <p:nvPr>
            <p:ph idx="1"/>
          </p:nvPr>
        </p:nvSpPr>
        <p:spPr>
          <a:ln/>
        </p:spPr>
        <p:txBody>
          <a:bodyPr vert="horz" wrap="square" lIns="91440" tIns="45720" rIns="91440" bIns="45720" anchor="t"/>
          <a:p>
            <a:pPr eaLnBrk="1" hangingPunct="1"/>
            <a:r>
              <a:rPr lang="en-US" altLang="zh-TW" sz="2000" dirty="0"/>
              <a:t>PSFQ assumes that data loss is due to poor link rather than traffic congestion</a:t>
            </a:r>
            <a:endParaRPr lang="en-US" altLang="zh-TW" sz="2000" dirty="0"/>
          </a:p>
          <a:p>
            <a:pPr eaLnBrk="1" hangingPunct="1"/>
            <a:r>
              <a:rPr lang="en-US" altLang="zh-TW" sz="2000" dirty="0"/>
              <a:t>The key concept : </a:t>
            </a:r>
            <a:endParaRPr lang="en-US" altLang="zh-TW" sz="2000" dirty="0"/>
          </a:p>
          <a:p>
            <a:pPr lvl="1" eaLnBrk="1" hangingPunct="1"/>
            <a:r>
              <a:rPr lang="en-US" altLang="zh-TW" sz="1800" dirty="0"/>
              <a:t>Source node distributes data at a slow rate (pump slowly)</a:t>
            </a:r>
            <a:endParaRPr lang="en-US" altLang="zh-TW" sz="1800" dirty="0"/>
          </a:p>
          <a:p>
            <a:pPr lvl="1" eaLnBrk="1" hangingPunct="1"/>
            <a:r>
              <a:rPr lang="en-US" altLang="zh-TW" sz="1800" dirty="0"/>
              <a:t>Receiver node which experiences data loss retrieve the missing data from immediate neighbors quickly</a:t>
            </a:r>
            <a:endParaRPr lang="en-US" altLang="zh-TW" sz="1800" dirty="0"/>
          </a:p>
          <a:p>
            <a:pPr eaLnBrk="1" hangingPunct="1"/>
            <a:r>
              <a:rPr lang="en-US" altLang="zh-TW" sz="2000" dirty="0"/>
              <a:t>PSFQ consist of three functions : </a:t>
            </a:r>
            <a:endParaRPr lang="en-US" altLang="zh-TW" sz="2000" dirty="0"/>
          </a:p>
          <a:p>
            <a:pPr lvl="1" eaLnBrk="1" hangingPunct="1"/>
            <a:r>
              <a:rPr lang="en-US" altLang="zh-TW" sz="1800" dirty="0"/>
              <a:t>Message relaying (pump)</a:t>
            </a:r>
            <a:endParaRPr lang="en-US" altLang="zh-TW" sz="1800" dirty="0"/>
          </a:p>
          <a:p>
            <a:pPr lvl="1" eaLnBrk="1" hangingPunct="1"/>
            <a:r>
              <a:rPr lang="en-US" altLang="zh-TW" sz="1800" dirty="0"/>
              <a:t>Error recovery (fetch)</a:t>
            </a:r>
            <a:endParaRPr lang="en-US" altLang="zh-TW" sz="1800" dirty="0"/>
          </a:p>
          <a:p>
            <a:pPr lvl="1" eaLnBrk="1" hangingPunct="1"/>
            <a:r>
              <a:rPr lang="en-US" altLang="zh-TW" sz="1800" dirty="0"/>
              <a:t>Selective status reporting (report)</a:t>
            </a:r>
            <a:endParaRPr lang="en-US" altLang="zh-TW"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38915" name="Rectangle 3"/>
          <p:cNvSpPr>
            <a:spLocks noGrp="1"/>
          </p:cNvSpPr>
          <p:nvPr>
            <p:ph idx="1"/>
          </p:nvPr>
        </p:nvSpPr>
        <p:spPr>
          <a:ln/>
        </p:spPr>
        <p:txBody>
          <a:bodyPr vert="horz" wrap="square" lIns="91440" tIns="45720" rIns="91440" bIns="45720" anchor="t"/>
          <a:p>
            <a:pPr lvl="1" eaLnBrk="1" hangingPunct="1"/>
            <a:r>
              <a:rPr lang="en-US" altLang="zh-TW" sz="2000" dirty="0"/>
              <a:t>Real-time communication over sensor networks must be supported through provision of guarantees on maximum delay, minimum bandwidth, or other QoS parameters.</a:t>
            </a:r>
            <a:endParaRPr lang="en-US" altLang="zh-TW" sz="2000" dirty="0"/>
          </a:p>
          <a:p>
            <a:pPr lvl="1" eaLnBrk="1" hangingPunct="1"/>
            <a:endParaRPr lang="en-US" altLang="zh-TW" sz="2000" dirty="0"/>
          </a:p>
          <a:p>
            <a:pPr lvl="1" eaLnBrk="1" hangingPunct="1"/>
            <a:r>
              <a:rPr lang="en-US" altLang="zh-TW" sz="2000" dirty="0"/>
              <a:t>Provision must be made for secure communication over sensor networks, especially for military applications which carry sensitive data.</a:t>
            </a:r>
            <a:endParaRPr lang="en-US" altLang="zh-TW" sz="20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93187" name="Rectangle 3"/>
          <p:cNvSpPr>
            <a:spLocks noGrp="1"/>
          </p:cNvSpPr>
          <p:nvPr>
            <p:ph idx="1"/>
          </p:nvPr>
        </p:nvSpPr>
        <p:spPr>
          <a:ln/>
        </p:spPr>
        <p:txBody>
          <a:bodyPr vert="horz" wrap="square" lIns="91440" tIns="45720" rIns="91440" bIns="45720" anchor="t"/>
          <a:p>
            <a:pPr eaLnBrk="1" hangingPunct="1">
              <a:lnSpc>
                <a:spcPct val="90000"/>
              </a:lnSpc>
            </a:pPr>
            <a:r>
              <a:rPr lang="en-US" altLang="zh-TW" sz="2000" dirty="0"/>
              <a:t>Pump</a:t>
            </a:r>
            <a:endParaRPr lang="en-US" altLang="zh-TW" sz="2000" dirty="0"/>
          </a:p>
          <a:p>
            <a:pPr lvl="1" eaLnBrk="1" hangingPunct="1">
              <a:lnSpc>
                <a:spcPct val="90000"/>
              </a:lnSpc>
            </a:pPr>
            <a:r>
              <a:rPr lang="en-US" altLang="zh-TW" sz="1800" dirty="0"/>
              <a:t>Disseminates data to all target nodes, perform flow control, and localizes loss by ensuring caching at intermediate nodes</a:t>
            </a:r>
            <a:endParaRPr lang="en-US" altLang="zh-TW" sz="1800" dirty="0"/>
          </a:p>
          <a:p>
            <a:pPr lvl="1" eaLnBrk="1" hangingPunct="1">
              <a:lnSpc>
                <a:spcPct val="90000"/>
              </a:lnSpc>
            </a:pPr>
            <a:r>
              <a:rPr lang="en-US" altLang="zh-TW" sz="1800" dirty="0"/>
              <a:t>Hence, the errors on one link are corrected locally without propagating them down the entire path</a:t>
            </a:r>
            <a:endParaRPr lang="en-US" altLang="zh-TW" sz="1800" dirty="0"/>
          </a:p>
          <a:p>
            <a:pPr eaLnBrk="1" hangingPunct="1">
              <a:lnSpc>
                <a:spcPct val="90000"/>
              </a:lnSpc>
            </a:pPr>
            <a:r>
              <a:rPr lang="en-US" altLang="zh-TW" sz="2000" dirty="0"/>
              <a:t>Fetch</a:t>
            </a:r>
            <a:endParaRPr lang="en-US" altLang="zh-TW" sz="2000" dirty="0"/>
          </a:p>
          <a:p>
            <a:pPr lvl="1" eaLnBrk="1" hangingPunct="1">
              <a:lnSpc>
                <a:spcPct val="90000"/>
              </a:lnSpc>
            </a:pPr>
            <a:r>
              <a:rPr lang="en-US" altLang="zh-TW" sz="1800" dirty="0"/>
              <a:t>If receiver detect the loss of sequence numbers, it goes into fetch mode</a:t>
            </a:r>
            <a:endParaRPr lang="en-US" altLang="zh-TW" sz="1800" dirty="0"/>
          </a:p>
          <a:p>
            <a:pPr lvl="1" eaLnBrk="1" hangingPunct="1">
              <a:lnSpc>
                <a:spcPct val="90000"/>
              </a:lnSpc>
            </a:pPr>
            <a:r>
              <a:rPr lang="en-US" altLang="zh-TW" sz="1800" dirty="0"/>
              <a:t>It requests a retransmission from neighbor nodes</a:t>
            </a:r>
            <a:endParaRPr lang="en-US" altLang="zh-TW" sz="1800" dirty="0"/>
          </a:p>
          <a:p>
            <a:pPr lvl="1" eaLnBrk="1" hangingPunct="1">
              <a:lnSpc>
                <a:spcPct val="90000"/>
              </a:lnSpc>
            </a:pPr>
            <a:r>
              <a:rPr lang="en-US" altLang="zh-TW" sz="1800" dirty="0"/>
              <a:t>Many message losses are batched into a single fetch, which is especially suit for bursty losses.</a:t>
            </a:r>
            <a:endParaRPr lang="en-US" altLang="zh-TW" sz="1800" dirty="0"/>
          </a:p>
          <a:p>
            <a:pPr eaLnBrk="1" hangingPunct="1">
              <a:lnSpc>
                <a:spcPct val="90000"/>
              </a:lnSpc>
            </a:pPr>
            <a:r>
              <a:rPr lang="en-US" altLang="zh-TW" sz="2000" dirty="0"/>
              <a:t>Report</a:t>
            </a:r>
            <a:endParaRPr lang="en-US" altLang="zh-TW" sz="2000" dirty="0"/>
          </a:p>
          <a:p>
            <a:pPr lvl="1" eaLnBrk="1" hangingPunct="1">
              <a:lnSpc>
                <a:spcPct val="90000"/>
              </a:lnSpc>
            </a:pPr>
            <a:r>
              <a:rPr lang="en-US" altLang="zh-TW" sz="1800" dirty="0"/>
              <a:t>The farthest target node initiates its report on reverse path of data, and all intermediate nodes add their report</a:t>
            </a:r>
            <a:endParaRPr lang="en-US" altLang="zh-TW" sz="1800" dirty="0"/>
          </a:p>
          <a:p>
            <a:pPr lvl="1" eaLnBrk="1" hangingPunct="1">
              <a:lnSpc>
                <a:spcPct val="90000"/>
              </a:lnSpc>
            </a:pPr>
            <a:r>
              <a:rPr lang="en-US" altLang="zh-TW" sz="1800" dirty="0"/>
              <a:t>Hence, PSFQ ensure that data segment are delivery to all intended receiver in a scalable and reliable manner</a:t>
            </a:r>
            <a:endParaRPr lang="en-US" altLang="zh-TW" sz="18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Grp="1"/>
          </p:cNvSpPr>
          <p:nvPr>
            <p:ph type="title"/>
          </p:nvPr>
        </p:nvSpPr>
        <p:spPr>
          <a:ln/>
        </p:spPr>
        <p:txBody>
          <a:bodyPr vert="horz" wrap="square" lIns="91440" tIns="45720" rIns="91440" bIns="45720" anchor="ctr"/>
          <a:p>
            <a:pPr eaLnBrk="1" hangingPunct="1"/>
            <a:r>
              <a:rPr lang="en-US" altLang="zh-TW" sz="2400" dirty="0"/>
              <a:t>Event-to-sink reliable transport (ESRT)</a:t>
            </a:r>
            <a:endParaRPr lang="en-US" altLang="zh-TW" sz="3200" dirty="0"/>
          </a:p>
        </p:txBody>
      </p:sp>
      <p:sp>
        <p:nvSpPr>
          <p:cNvPr id="94211" name="Rectangle 3"/>
          <p:cNvSpPr>
            <a:spLocks noGrp="1"/>
          </p:cNvSpPr>
          <p:nvPr>
            <p:ph idx="1"/>
          </p:nvPr>
        </p:nvSpPr>
        <p:spPr>
          <a:ln/>
        </p:spPr>
        <p:txBody>
          <a:bodyPr vert="horz" wrap="square" lIns="91440" tIns="45720" rIns="91440" bIns="45720" anchor="t"/>
          <a:p>
            <a:pPr eaLnBrk="1" hangingPunct="1"/>
            <a:r>
              <a:rPr lang="en-US" altLang="zh-TW" sz="2000" dirty="0"/>
              <a:t>Event-to-sink reliability in place of end-to-end reliability by the transport layer</a:t>
            </a:r>
            <a:endParaRPr lang="en-US" altLang="zh-TW" sz="2000" dirty="0"/>
          </a:p>
          <a:p>
            <a:pPr eaLnBrk="1" hangingPunct="1"/>
            <a:r>
              <a:rPr lang="en-US" altLang="zh-TW" sz="2000" dirty="0"/>
              <a:t>The sink is required to track reliably only the collective report about the event and not individual reports from each sensor</a:t>
            </a:r>
            <a:endParaRPr lang="en-US" altLang="zh-TW" sz="2000" dirty="0"/>
          </a:p>
          <a:p>
            <a:pPr eaLnBrk="1" hangingPunct="1"/>
            <a:r>
              <a:rPr lang="en-US" altLang="zh-TW" sz="2000" dirty="0"/>
              <a:t>Observed reliability : </a:t>
            </a:r>
            <a:endParaRPr lang="en-US" altLang="zh-TW" sz="2000" dirty="0"/>
          </a:p>
          <a:p>
            <a:pPr lvl="1" eaLnBrk="1" hangingPunct="1"/>
            <a:r>
              <a:rPr lang="en-US" altLang="zh-TW" sz="1800" dirty="0"/>
              <a:t>the number of packets that are routed from event to sink</a:t>
            </a:r>
            <a:endParaRPr lang="en-US" altLang="zh-TW" sz="1800" dirty="0"/>
          </a:p>
          <a:p>
            <a:pPr eaLnBrk="1" hangingPunct="1"/>
            <a:r>
              <a:rPr lang="en-US" altLang="zh-TW" sz="2000" dirty="0"/>
              <a:t>Required reliability :</a:t>
            </a:r>
            <a:endParaRPr lang="en-US" altLang="zh-TW" sz="2000" dirty="0"/>
          </a:p>
          <a:p>
            <a:pPr lvl="1" eaLnBrk="1" hangingPunct="1"/>
            <a:r>
              <a:rPr lang="en-US" altLang="zh-TW" sz="1800" dirty="0"/>
              <a:t>The desired number of packets for the event to be successfully track</a:t>
            </a:r>
            <a:endParaRPr lang="en-US" altLang="zh-TW" sz="1800" dirty="0"/>
          </a:p>
          <a:p>
            <a:pPr eaLnBrk="1" hangingPunct="1"/>
            <a:r>
              <a:rPr lang="en-US" altLang="zh-TW" sz="2000" dirty="0"/>
              <a:t>If observed reliability &lt; required reliability ,ESRT increase report freq</a:t>
            </a:r>
            <a:endParaRPr lang="en-US" altLang="zh-TW" sz="2000" dirty="0"/>
          </a:p>
          <a:p>
            <a:pPr eaLnBrk="1" hangingPunct="1"/>
            <a:r>
              <a:rPr lang="en-US" altLang="zh-TW" sz="2000" dirty="0"/>
              <a:t>Otherwise, decrease the reporting freq for saving energy</a:t>
            </a:r>
            <a:endParaRPr lang="en-US" altLang="zh-TW" sz="2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p:cNvSpPr>
          <p:nvPr>
            <p:ph type="title"/>
          </p:nvPr>
        </p:nvSpPr>
        <p:spPr>
          <a:ln/>
        </p:spPr>
        <p:txBody>
          <a:bodyPr vert="horz" wrap="square" lIns="91440" tIns="45720" rIns="91440" bIns="45720" anchor="ctr"/>
          <a:p>
            <a:pPr eaLnBrk="1" hangingPunct="1"/>
            <a:r>
              <a:rPr lang="en-US" altLang="zh-TW" sz="3200" dirty="0"/>
              <a:t>12.9.4 Security</a:t>
            </a:r>
            <a:r>
              <a:rPr lang="en-US" altLang="zh-TW" dirty="0"/>
              <a:t> </a:t>
            </a:r>
            <a:endParaRPr lang="en-US" altLang="zh-TW" dirty="0"/>
          </a:p>
        </p:txBody>
      </p:sp>
      <p:sp>
        <p:nvSpPr>
          <p:cNvPr id="95235" name="Rectangle 3"/>
          <p:cNvSpPr>
            <a:spLocks noGrp="1"/>
          </p:cNvSpPr>
          <p:nvPr>
            <p:ph idx="1"/>
          </p:nvPr>
        </p:nvSpPr>
        <p:spPr>
          <a:ln/>
        </p:spPr>
        <p:txBody>
          <a:bodyPr vert="horz" wrap="square" lIns="91440" tIns="45720" rIns="91440" bIns="45720" anchor="t"/>
          <a:p>
            <a:pPr eaLnBrk="1" hangingPunct="1"/>
            <a:r>
              <a:rPr lang="en-US" altLang="zh-TW" sz="2000" dirty="0"/>
              <a:t>The Sybil attack</a:t>
            </a:r>
            <a:endParaRPr lang="en-US" altLang="zh-TW" sz="2000" dirty="0"/>
          </a:p>
          <a:p>
            <a:pPr lvl="1" eaLnBrk="1" hangingPunct="1"/>
            <a:r>
              <a:rPr lang="en-US" altLang="zh-TW" sz="1800" dirty="0"/>
              <a:t>When a single node presents itself as multiple entities to the network. This can affect the fault tolerance of the network and mislead geographic routing algorithms.</a:t>
            </a:r>
            <a:endParaRPr lang="en-US" altLang="zh-TW" sz="1800" dirty="0"/>
          </a:p>
          <a:p>
            <a:pPr eaLnBrk="1" hangingPunct="1"/>
            <a:endParaRPr lang="en-US" altLang="zh-TW" sz="2000" dirty="0"/>
          </a:p>
          <a:p>
            <a:pPr eaLnBrk="1" hangingPunct="1"/>
            <a:r>
              <a:rPr lang="en-US" altLang="zh-TW" sz="2000" dirty="0"/>
              <a:t>A selective forwarding attack</a:t>
            </a:r>
            <a:endParaRPr lang="en-US" altLang="zh-TW" sz="2000" dirty="0"/>
          </a:p>
          <a:p>
            <a:pPr lvl="1" eaLnBrk="1" hangingPunct="1"/>
            <a:r>
              <a:rPr lang="en-US" altLang="zh-TW" sz="1800" dirty="0"/>
              <a:t>When certain nodes do not forward any of messages they receive</a:t>
            </a:r>
            <a:endParaRPr lang="en-US" altLang="zh-TW" sz="1800" dirty="0"/>
          </a:p>
          <a:p>
            <a:pPr eaLnBrk="1" hangingPunct="1"/>
            <a:endParaRPr lang="en-US" altLang="zh-TW" sz="2000" dirty="0"/>
          </a:p>
          <a:p>
            <a:pPr eaLnBrk="1" hangingPunct="1"/>
            <a:r>
              <a:rPr lang="en-US" altLang="zh-TW" sz="2000" dirty="0"/>
              <a:t>Sinkhole attack</a:t>
            </a:r>
            <a:endParaRPr lang="en-US" altLang="zh-TW" sz="2000" dirty="0"/>
          </a:p>
          <a:p>
            <a:pPr lvl="1" eaLnBrk="1" hangingPunct="1"/>
            <a:r>
              <a:rPr lang="en-US" altLang="zh-TW" sz="1800" dirty="0"/>
              <a:t>A node act as BS or a very favorable to the routing</a:t>
            </a:r>
            <a:endParaRPr lang="en-US" altLang="zh-TW" sz="1800" dirty="0"/>
          </a:p>
          <a:p>
            <a:pPr lvl="1" eaLnBrk="1" hangingPunct="1"/>
            <a:r>
              <a:rPr lang="en-US" altLang="zh-TW" sz="1800" dirty="0"/>
              <a:t>And do not forward any of messages it receive</a:t>
            </a:r>
            <a:endParaRPr lang="en-US" altLang="zh-TW" sz="1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96259" name="Rectangle 3"/>
          <p:cNvSpPr>
            <a:spLocks noGrp="1"/>
          </p:cNvSpPr>
          <p:nvPr>
            <p:ph idx="1"/>
          </p:nvPr>
        </p:nvSpPr>
        <p:spPr>
          <a:ln/>
        </p:spPr>
        <p:txBody>
          <a:bodyPr vert="horz" wrap="square" lIns="91440" tIns="45720" rIns="91440" bIns="45720" anchor="t"/>
          <a:p>
            <a:pPr eaLnBrk="1" hangingPunct="1"/>
            <a:r>
              <a:rPr lang="en-US" altLang="zh-TW" sz="2000" dirty="0"/>
              <a:t>Wormhole attack</a:t>
            </a:r>
            <a:endParaRPr lang="en-US" altLang="zh-TW" sz="2000" dirty="0"/>
          </a:p>
          <a:p>
            <a:pPr lvl="1" eaLnBrk="1" hangingPunct="1"/>
            <a:r>
              <a:rPr lang="en-US" altLang="zh-TW" sz="1800" dirty="0"/>
              <a:t>Make the traffic through a very long path by giving false information to the node about the distance between them.</a:t>
            </a:r>
            <a:endParaRPr lang="en-US" altLang="zh-TW" sz="1800" dirty="0"/>
          </a:p>
          <a:p>
            <a:pPr lvl="1" eaLnBrk="1" hangingPunct="1"/>
            <a:r>
              <a:rPr lang="en-US" altLang="zh-TW" sz="1800" dirty="0"/>
              <a:t>Increase latency</a:t>
            </a:r>
            <a:endParaRPr lang="en-US" altLang="zh-TW" sz="1800" dirty="0"/>
          </a:p>
          <a:p>
            <a:pPr eaLnBrk="1" hangingPunct="1"/>
            <a:endParaRPr lang="en-US" altLang="zh-TW" sz="2000" dirty="0"/>
          </a:p>
          <a:p>
            <a:pPr eaLnBrk="1" hangingPunct="1"/>
            <a:r>
              <a:rPr lang="en-US" altLang="zh-TW" sz="2000" dirty="0"/>
              <a:t>Hello flood attack</a:t>
            </a:r>
            <a:endParaRPr lang="en-US" altLang="zh-TW" sz="2000" dirty="0"/>
          </a:p>
          <a:p>
            <a:pPr lvl="1" eaLnBrk="1" hangingPunct="1"/>
            <a:r>
              <a:rPr lang="en-US" altLang="zh-TW" sz="1800" dirty="0"/>
              <a:t>Broadcast a Hello packet with very high power, so that a large number of node even far away in the network choose it as the parent.</a:t>
            </a:r>
            <a:endParaRPr lang="en-US" altLang="zh-TW" sz="1800" dirty="0"/>
          </a:p>
          <a:p>
            <a:pPr lvl="1" eaLnBrk="1" hangingPunct="1"/>
            <a:r>
              <a:rPr lang="en-US" altLang="zh-TW" sz="1800" dirty="0"/>
              <a:t>Increase delay</a:t>
            </a:r>
            <a:endParaRPr lang="en-US" altLang="zh-TW" sz="1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p:cNvSpPr>
          <p:nvPr>
            <p:ph type="title"/>
          </p:nvPr>
        </p:nvSpPr>
        <p:spPr>
          <a:ln/>
        </p:spPr>
        <p:txBody>
          <a:bodyPr vert="horz" wrap="square" lIns="91440" tIns="45720" rIns="91440" bIns="45720" anchor="ctr"/>
          <a:p>
            <a:pPr eaLnBrk="1" hangingPunct="1"/>
            <a:r>
              <a:rPr lang="en-US" altLang="zh-TW" sz="2400" dirty="0"/>
              <a:t>Localized Encryption and Authentication Protocol (LEAP)</a:t>
            </a:r>
            <a:endParaRPr lang="en-US" altLang="zh-TW" sz="2400" dirty="0"/>
          </a:p>
        </p:txBody>
      </p:sp>
      <p:sp>
        <p:nvSpPr>
          <p:cNvPr id="97283" name="Rectangle 3"/>
          <p:cNvSpPr>
            <a:spLocks noGrp="1"/>
          </p:cNvSpPr>
          <p:nvPr>
            <p:ph idx="1"/>
          </p:nvPr>
        </p:nvSpPr>
        <p:spPr>
          <a:ln/>
        </p:spPr>
        <p:txBody>
          <a:bodyPr vert="horz" wrap="square" lIns="91440" tIns="45720" rIns="91440" bIns="45720" anchor="t"/>
          <a:p>
            <a:pPr eaLnBrk="1" hangingPunct="1"/>
            <a:r>
              <a:rPr lang="en-US" altLang="zh-TW" sz="2000" dirty="0"/>
              <a:t>LEAP uses different keying mechanisms for different packets depending on their security requirements.</a:t>
            </a:r>
            <a:endParaRPr lang="en-US" altLang="zh-TW" sz="2000" dirty="0"/>
          </a:p>
          <a:p>
            <a:pPr eaLnBrk="1" hangingPunct="1"/>
            <a:r>
              <a:rPr lang="en-US" altLang="zh-TW" sz="2000" dirty="0"/>
              <a:t>Every sensor node maintains four types of keys:</a:t>
            </a:r>
            <a:endParaRPr lang="en-US" altLang="zh-TW" sz="2000" dirty="0"/>
          </a:p>
          <a:p>
            <a:pPr lvl="1" eaLnBrk="1" hangingPunct="1"/>
            <a:r>
              <a:rPr lang="en-US" altLang="zh-TW" sz="1800" dirty="0"/>
              <a:t>Individual key : share with BS, preload into the node before deployment</a:t>
            </a:r>
            <a:endParaRPr lang="en-US" altLang="zh-TW" sz="1800" dirty="0"/>
          </a:p>
          <a:p>
            <a:pPr lvl="1" eaLnBrk="1" hangingPunct="1"/>
            <a:r>
              <a:rPr lang="en-US" altLang="zh-TW" sz="1800" dirty="0"/>
              <a:t>Group key : share with all node of the network and the BS</a:t>
            </a:r>
            <a:endParaRPr lang="en-US" altLang="zh-TW" sz="1800" dirty="0"/>
          </a:p>
          <a:p>
            <a:pPr lvl="1" eaLnBrk="1" hangingPunct="1"/>
            <a:r>
              <a:rPr lang="en-US" altLang="zh-TW" sz="1800" dirty="0"/>
              <a:t>Cluster key : share between a node and its neighbor </a:t>
            </a:r>
            <a:endParaRPr lang="en-US" altLang="zh-TW" sz="1800" dirty="0"/>
          </a:p>
          <a:p>
            <a:pPr lvl="1" eaLnBrk="1" hangingPunct="1"/>
            <a:r>
              <a:rPr lang="en-US" altLang="zh-TW" sz="1800" dirty="0"/>
              <a:t>Pairwise share key : share with each neighbor</a:t>
            </a:r>
            <a:endParaRPr lang="en-US" altLang="zh-TW" sz="1800" dirty="0"/>
          </a:p>
          <a:p>
            <a:pPr eaLnBrk="1" hangingPunct="1"/>
            <a:r>
              <a:rPr lang="en-US" altLang="zh-TW" sz="2000" dirty="0"/>
              <a:t>A common initial key is loaded into each node before deployment. Each node obtain a master key by common key and unique ID. Nodes then exchange hello message, which authenticated by receiver. Compute the neighbor’s master key (by their ID and common key). Compute the shared key based on their master key. Clear the common key in all node after the establishment.</a:t>
            </a:r>
            <a:endParaRPr lang="en-US" altLang="zh-TW" sz="2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98307" name="Rectangle 3"/>
          <p:cNvSpPr>
            <a:spLocks noGrp="1"/>
          </p:cNvSpPr>
          <p:nvPr>
            <p:ph idx="1"/>
          </p:nvPr>
        </p:nvSpPr>
        <p:spPr>
          <a:ln/>
        </p:spPr>
        <p:txBody>
          <a:bodyPr vert="horz" wrap="square" lIns="91440" tIns="45720" rIns="91440" bIns="45720" anchor="t"/>
          <a:p>
            <a:pPr eaLnBrk="1" hangingPunct="1"/>
            <a:r>
              <a:rPr lang="en-US" altLang="zh-TW" sz="2000" dirty="0"/>
              <a:t>Since no one can get the common key, it is impossible to inject false data or decrypt the earlier exchange message. Also, no node can later forge the master key of any other node.</a:t>
            </a:r>
            <a:endParaRPr lang="en-US" altLang="zh-TW" sz="2000" dirty="0"/>
          </a:p>
          <a:p>
            <a:pPr eaLnBrk="1" hangingPunct="1"/>
            <a:r>
              <a:rPr lang="en-US" altLang="zh-TW" sz="2000" dirty="0"/>
              <a:t>In this way, pairwise shared key are generated between all immediate neighbors.</a:t>
            </a:r>
            <a:endParaRPr lang="en-US" altLang="zh-TW" sz="2000" dirty="0"/>
          </a:p>
          <a:p>
            <a:pPr eaLnBrk="1" hangingPunct="1"/>
            <a:r>
              <a:rPr lang="en-US" altLang="zh-TW" sz="2000" dirty="0"/>
              <a:t>The cluster key is established by a node after the pairwise key establishment.</a:t>
            </a:r>
            <a:endParaRPr lang="en-US" altLang="zh-TW" sz="2000" dirty="0"/>
          </a:p>
          <a:p>
            <a:pPr eaLnBrk="1" hangingPunct="1"/>
            <a:r>
              <a:rPr lang="en-US" altLang="zh-TW" sz="2000" dirty="0"/>
              <a:t>Then group key is established by cluster key.</a:t>
            </a:r>
            <a:endParaRPr lang="en-US" altLang="zh-TW"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p:cNvSpPr>
          <p:nvPr>
            <p:ph type="title"/>
          </p:nvPr>
        </p:nvSpPr>
        <p:spPr>
          <a:ln/>
        </p:spPr>
        <p:txBody>
          <a:bodyPr vert="horz" wrap="square" lIns="91440" tIns="45720" rIns="91440" bIns="45720" anchor="ctr"/>
          <a:p>
            <a:pPr eaLnBrk="1" hangingPunct="1"/>
            <a:r>
              <a:rPr lang="en-US" altLang="zh-TW" sz="2200" dirty="0"/>
              <a:t>Intrusion Tolerant Routing in Wireless Sensor Networks (INSENS)</a:t>
            </a:r>
            <a:endParaRPr lang="en-US" altLang="zh-TW" sz="2200" dirty="0"/>
          </a:p>
        </p:txBody>
      </p:sp>
      <p:sp>
        <p:nvSpPr>
          <p:cNvPr id="99331" name="Rectangle 3"/>
          <p:cNvSpPr>
            <a:spLocks noGrp="1"/>
          </p:cNvSpPr>
          <p:nvPr>
            <p:ph idx="1"/>
          </p:nvPr>
        </p:nvSpPr>
        <p:spPr>
          <a:ln/>
        </p:spPr>
        <p:txBody>
          <a:bodyPr vert="horz" wrap="square" lIns="91440" tIns="45720" rIns="91440" bIns="45720" anchor="t"/>
          <a:p>
            <a:pPr eaLnBrk="1" hangingPunct="1"/>
            <a:r>
              <a:rPr lang="en-US" altLang="zh-TW" sz="2000" dirty="0"/>
              <a:t>The protocol cannot totally rule out attack on nodes, but minimizes the damage caused to network.</a:t>
            </a:r>
            <a:endParaRPr lang="en-US" altLang="zh-TW" sz="2000" dirty="0"/>
          </a:p>
          <a:p>
            <a:pPr eaLnBrk="1" hangingPunct="1"/>
            <a:endParaRPr lang="en-US" altLang="zh-TW" sz="2000" dirty="0"/>
          </a:p>
          <a:p>
            <a:pPr eaLnBrk="1" hangingPunct="1"/>
            <a:r>
              <a:rPr lang="en-US" altLang="zh-TW" sz="2000" dirty="0"/>
              <a:t>It constructs routing tables at each node, bypassing malicious node in the network.</a:t>
            </a:r>
            <a:endParaRPr lang="en-US" altLang="zh-TW" sz="2000" dirty="0"/>
          </a:p>
          <a:p>
            <a:pPr eaLnBrk="1" hangingPunct="1"/>
            <a:endParaRPr lang="en-US" altLang="zh-TW" sz="2000" dirty="0"/>
          </a:p>
          <a:p>
            <a:pPr eaLnBrk="1" hangingPunct="1"/>
            <a:r>
              <a:rPr lang="en-US" altLang="zh-TW" sz="2000" dirty="0"/>
              <a:t>Only BS is allowed to broadcast, no individual node can masquerade as the BS.</a:t>
            </a:r>
            <a:endParaRPr lang="en-US" altLang="zh-TW" sz="2000" dirty="0"/>
          </a:p>
          <a:p>
            <a:pPr eaLnBrk="1" hangingPunct="1"/>
            <a:endParaRPr lang="en-US" altLang="zh-TW" sz="2000" dirty="0"/>
          </a:p>
          <a:p>
            <a:pPr eaLnBrk="1" hangingPunct="1"/>
            <a:r>
              <a:rPr lang="en-US" altLang="zh-TW" sz="2000" dirty="0"/>
              <a:t>Control information about routing must be authenticated by BS, prevent injection of false data.</a:t>
            </a:r>
            <a:endParaRPr lang="en-US" altLang="zh-TW" sz="2000" dirty="0"/>
          </a:p>
          <a:p>
            <a:pPr eaLnBrk="1" hangingPunct="1"/>
            <a:endParaRPr lang="en-US" altLang="zh-TW" sz="2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a:spLocks noGrp="1"/>
          </p:cNvSpPr>
          <p:nvPr>
            <p:ph type="title"/>
          </p:nvPr>
        </p:nvSpPr>
        <p:spPr>
          <a:ln/>
        </p:spPr>
        <p:txBody>
          <a:bodyPr vert="horz" wrap="square" lIns="91440" tIns="45720" rIns="91440" bIns="45720" anchor="ctr"/>
          <a:p>
            <a:pPr eaLnBrk="1" hangingPunct="1"/>
            <a:endParaRPr lang="zh-TW" altLang="zh-TW" dirty="0"/>
          </a:p>
        </p:txBody>
      </p:sp>
      <p:sp>
        <p:nvSpPr>
          <p:cNvPr id="100355" name="Rectangle 3"/>
          <p:cNvSpPr>
            <a:spLocks noGrp="1"/>
          </p:cNvSpPr>
          <p:nvPr>
            <p:ph idx="1"/>
          </p:nvPr>
        </p:nvSpPr>
        <p:spPr>
          <a:ln/>
        </p:spPr>
        <p:txBody>
          <a:bodyPr vert="horz" wrap="square" lIns="91440" tIns="45720" rIns="91440" bIns="45720" anchor="t"/>
          <a:p>
            <a:pPr eaLnBrk="1" hangingPunct="1"/>
            <a:r>
              <a:rPr lang="en-US" altLang="zh-TW" sz="2000" dirty="0"/>
              <a:t>INSENS has two phase: route discovery and data forwarding</a:t>
            </a:r>
            <a:endParaRPr lang="en-US" altLang="zh-TW" sz="2000" dirty="0"/>
          </a:p>
          <a:p>
            <a:pPr eaLnBrk="1" hangingPunct="1"/>
            <a:r>
              <a:rPr lang="en-US" altLang="zh-TW" sz="2000" dirty="0"/>
              <a:t>Route discovery phase:</a:t>
            </a:r>
            <a:endParaRPr lang="en-US" altLang="zh-TW" sz="2000" dirty="0"/>
          </a:p>
          <a:p>
            <a:pPr lvl="1" eaLnBrk="1" hangingPunct="1"/>
            <a:r>
              <a:rPr lang="en-US" altLang="zh-TW" sz="1800" dirty="0"/>
              <a:t>BS send a request message to all node in the network by multi-hop</a:t>
            </a:r>
            <a:endParaRPr lang="en-US" altLang="zh-TW" sz="1800" dirty="0"/>
          </a:p>
          <a:p>
            <a:pPr lvl="1" eaLnBrk="1" hangingPunct="1"/>
            <a:r>
              <a:rPr lang="en-US" altLang="zh-TW" sz="1800" dirty="0"/>
              <a:t>Any node receiving a request, record the Id of sender.</a:t>
            </a:r>
            <a:endParaRPr lang="en-US" altLang="zh-TW" sz="1800" dirty="0"/>
          </a:p>
          <a:p>
            <a:pPr lvl="1" eaLnBrk="1" hangingPunct="1"/>
            <a:r>
              <a:rPr lang="en-US" altLang="zh-TW" sz="1800" dirty="0"/>
              <a:t>The nodes respond with their local topology by sending feedback</a:t>
            </a:r>
            <a:endParaRPr lang="en-US" altLang="zh-TW" sz="1800" dirty="0"/>
          </a:p>
          <a:p>
            <a:pPr lvl="1" eaLnBrk="1" hangingPunct="1"/>
            <a:r>
              <a:rPr lang="en-US" altLang="zh-TW" sz="1800" dirty="0"/>
              <a:t>The messages is protected using shared key mechanism.</a:t>
            </a:r>
            <a:endParaRPr lang="en-US" altLang="zh-TW" sz="1800" dirty="0"/>
          </a:p>
          <a:p>
            <a:pPr lvl="1" eaLnBrk="1" hangingPunct="1"/>
            <a:r>
              <a:rPr lang="en-US" altLang="zh-TW" sz="1800" dirty="0"/>
              <a:t>BS calculates forwarding table for all node</a:t>
            </a:r>
            <a:endParaRPr lang="en-US" altLang="zh-TW" sz="1800" dirty="0"/>
          </a:p>
          <a:p>
            <a:pPr eaLnBrk="1" hangingPunct="1"/>
            <a:r>
              <a:rPr lang="en-US" altLang="zh-TW" sz="2000" dirty="0"/>
              <a:t>Data forwarding phase:</a:t>
            </a:r>
            <a:endParaRPr lang="en-US" altLang="zh-TW" sz="2000" dirty="0"/>
          </a:p>
          <a:p>
            <a:pPr lvl="1" eaLnBrk="1" hangingPunct="1"/>
            <a:r>
              <a:rPr lang="en-US" altLang="zh-TW" sz="1800" dirty="0"/>
              <a:t>Transport data by the routing table.</a:t>
            </a:r>
            <a:endParaRPr lang="en-US" altLang="zh-TW" sz="18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p:cNvSpPr>
          <p:nvPr>
            <p:ph type="title"/>
          </p:nvPr>
        </p:nvSpPr>
        <p:spPr>
          <a:ln/>
        </p:spPr>
        <p:txBody>
          <a:bodyPr vert="horz" wrap="square" lIns="91440" tIns="45720" rIns="91440" bIns="45720" anchor="ctr"/>
          <a:p>
            <a:pPr eaLnBrk="1" hangingPunct="1"/>
            <a:r>
              <a:rPr lang="en-US" altLang="zh-TW" sz="2400" dirty="0"/>
              <a:t>Security Protocol for Sensor Network (SPINS)</a:t>
            </a:r>
            <a:endParaRPr lang="en-US" altLang="zh-TW" sz="2400" dirty="0"/>
          </a:p>
        </p:txBody>
      </p:sp>
      <p:sp>
        <p:nvSpPr>
          <p:cNvPr id="101379" name="Rectangle 3"/>
          <p:cNvSpPr>
            <a:spLocks noGrp="1"/>
          </p:cNvSpPr>
          <p:nvPr>
            <p:ph idx="1"/>
          </p:nvPr>
        </p:nvSpPr>
        <p:spPr>
          <a:ln/>
        </p:spPr>
        <p:txBody>
          <a:bodyPr vert="horz" wrap="square" lIns="91440" tIns="45720" rIns="91440" bIns="45720" anchor="t"/>
          <a:p>
            <a:pPr eaLnBrk="1" hangingPunct="1">
              <a:lnSpc>
                <a:spcPct val="90000"/>
              </a:lnSpc>
            </a:pPr>
            <a:r>
              <a:rPr lang="en-US" altLang="zh-TW" sz="1800" dirty="0"/>
              <a:t>For highly resource-constrained sensor network</a:t>
            </a:r>
            <a:endParaRPr lang="en-US" altLang="zh-TW" sz="1800" dirty="0"/>
          </a:p>
          <a:p>
            <a:pPr eaLnBrk="1" hangingPunct="1">
              <a:lnSpc>
                <a:spcPct val="90000"/>
              </a:lnSpc>
            </a:pPr>
            <a:r>
              <a:rPr lang="en-US" altLang="zh-TW" sz="1800" dirty="0"/>
              <a:t>Two main modules: </a:t>
            </a:r>
            <a:endParaRPr lang="en-US" altLang="zh-TW" sz="1800" dirty="0"/>
          </a:p>
          <a:p>
            <a:pPr lvl="1" eaLnBrk="1" hangingPunct="1">
              <a:lnSpc>
                <a:spcPct val="90000"/>
              </a:lnSpc>
            </a:pPr>
            <a:r>
              <a:rPr lang="en-US" altLang="zh-TW" sz="1600" dirty="0"/>
              <a:t>Sensor network encryption protocol (SNEP)</a:t>
            </a:r>
            <a:endParaRPr lang="en-US" altLang="zh-TW" sz="1600" dirty="0"/>
          </a:p>
          <a:p>
            <a:pPr lvl="1" eaLnBrk="1" hangingPunct="1">
              <a:lnSpc>
                <a:spcPct val="90000"/>
              </a:lnSpc>
            </a:pPr>
            <a:r>
              <a:rPr lang="en-US" altLang="zh-TW" sz="1600" dirty="0"/>
              <a:t>Micro-version of time, efficient, streaming, loss-tolerant authentication protocol (mTESLA)</a:t>
            </a:r>
            <a:endParaRPr lang="en-US" altLang="zh-TW" sz="1600" dirty="0"/>
          </a:p>
          <a:p>
            <a:pPr eaLnBrk="1" hangingPunct="1">
              <a:lnSpc>
                <a:spcPct val="90000"/>
              </a:lnSpc>
            </a:pPr>
            <a:r>
              <a:rPr lang="en-US" altLang="zh-TW" sz="1800" dirty="0"/>
              <a:t>SNEP</a:t>
            </a:r>
            <a:endParaRPr lang="en-US" altLang="zh-TW" sz="1800" dirty="0"/>
          </a:p>
          <a:p>
            <a:pPr lvl="1" eaLnBrk="1" hangingPunct="1">
              <a:lnSpc>
                <a:spcPct val="90000"/>
              </a:lnSpc>
            </a:pPr>
            <a:r>
              <a:rPr lang="en-US" altLang="zh-TW" sz="1600" dirty="0"/>
              <a:t>Provide data authentication, protection from replay attack</a:t>
            </a:r>
            <a:endParaRPr lang="en-US" altLang="zh-TW" sz="1600" dirty="0"/>
          </a:p>
          <a:p>
            <a:pPr lvl="1" eaLnBrk="1" hangingPunct="1">
              <a:lnSpc>
                <a:spcPct val="90000"/>
              </a:lnSpc>
            </a:pPr>
            <a:r>
              <a:rPr lang="en-US" altLang="zh-TW" sz="1600" dirty="0"/>
              <a:t>Semantic encrypted, the same message is encrypted differently at different instance in time</a:t>
            </a:r>
            <a:endParaRPr lang="en-US" altLang="zh-TW" sz="1600" dirty="0"/>
          </a:p>
          <a:p>
            <a:pPr lvl="1" eaLnBrk="1" hangingPunct="1">
              <a:lnSpc>
                <a:spcPct val="90000"/>
              </a:lnSpc>
            </a:pPr>
            <a:r>
              <a:rPr lang="en-US" altLang="zh-TW" sz="1600" dirty="0"/>
              <a:t>Message integrity and confidentiality are maintained using a message authentication code (MAC)</a:t>
            </a:r>
            <a:endParaRPr lang="en-US" altLang="zh-TW" sz="1600" dirty="0"/>
          </a:p>
          <a:p>
            <a:pPr eaLnBrk="1" hangingPunct="1">
              <a:lnSpc>
                <a:spcPct val="90000"/>
              </a:lnSpc>
            </a:pPr>
            <a:r>
              <a:rPr lang="en-US" altLang="zh-TW" sz="1800" dirty="0"/>
              <a:t>mTESLA</a:t>
            </a:r>
            <a:endParaRPr lang="en-US" altLang="zh-TW" sz="1800" dirty="0"/>
          </a:p>
          <a:p>
            <a:pPr lvl="1" eaLnBrk="1" hangingPunct="1">
              <a:lnSpc>
                <a:spcPct val="90000"/>
              </a:lnSpc>
            </a:pPr>
            <a:r>
              <a:rPr lang="en-US" altLang="zh-TW" sz="1600" dirty="0"/>
              <a:t>The MAC keys are obtained from a chain of key and one-way function</a:t>
            </a:r>
            <a:endParaRPr lang="en-US" altLang="zh-TW" sz="1600" dirty="0"/>
          </a:p>
          <a:p>
            <a:pPr lvl="1" eaLnBrk="1" hangingPunct="1">
              <a:lnSpc>
                <a:spcPct val="90000"/>
              </a:lnSpc>
            </a:pPr>
            <a:r>
              <a:rPr lang="en-US" altLang="zh-TW" sz="1600" dirty="0"/>
              <a:t>All nodes have an initial key K0, which is some key in the key-chain</a:t>
            </a:r>
            <a:endParaRPr lang="en-US" altLang="zh-TW" sz="1600" dirty="0"/>
          </a:p>
          <a:p>
            <a:pPr lvl="1" eaLnBrk="1" hangingPunct="1">
              <a:lnSpc>
                <a:spcPct val="90000"/>
              </a:lnSpc>
            </a:pPr>
            <a:r>
              <a:rPr lang="en-US" altLang="zh-TW" sz="1600" dirty="0"/>
              <a:t>K0=F(K1), K1=F(K2),…, Ki=F(Ki+1) , and given K0…Ki it is impossible to compute Ki+1</a:t>
            </a:r>
            <a:endParaRPr lang="en-US" altLang="zh-TW" sz="1600" dirty="0"/>
          </a:p>
          <a:p>
            <a:pPr eaLnBrk="1" hangingPunct="1">
              <a:lnSpc>
                <a:spcPct val="90000"/>
              </a:lnSpc>
            </a:pPr>
            <a:endParaRPr lang="en-US" altLang="zh-TW"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p:cNvSpPr>
          <p:nvPr>
            <p:ph type="title"/>
          </p:nvPr>
        </p:nvSpPr>
        <p:spPr>
          <a:ln/>
        </p:spPr>
        <p:txBody>
          <a:bodyPr vert="horz" wrap="square" lIns="91440" tIns="45720" rIns="91440" bIns="45720" anchor="ctr"/>
          <a:p>
            <a:pPr eaLnBrk="1" hangingPunct="1"/>
            <a:r>
              <a:rPr lang="en-US" altLang="zh-TW" sz="3200" dirty="0"/>
              <a:t>Real-Time Communication</a:t>
            </a:r>
            <a:endParaRPr lang="en-US" altLang="zh-TW" sz="3200" dirty="0"/>
          </a:p>
        </p:txBody>
      </p:sp>
      <p:sp>
        <p:nvSpPr>
          <p:cNvPr id="102403" name="Rectangle 3"/>
          <p:cNvSpPr>
            <a:spLocks noGrp="1"/>
          </p:cNvSpPr>
          <p:nvPr>
            <p:ph idx="1"/>
          </p:nvPr>
        </p:nvSpPr>
        <p:spPr>
          <a:ln/>
        </p:spPr>
        <p:txBody>
          <a:bodyPr vert="horz" wrap="square" lIns="91440" tIns="45720" rIns="91440" bIns="45720" anchor="t"/>
          <a:p>
            <a:pPr eaLnBrk="1" hangingPunct="1"/>
            <a:r>
              <a:rPr lang="en-US" altLang="zh-TW" sz="2000" dirty="0"/>
              <a:t>Used for surveillance or safety-critical system</a:t>
            </a:r>
            <a:endParaRPr lang="en-US" altLang="zh-TW" sz="2000" dirty="0"/>
          </a:p>
          <a:p>
            <a:pPr eaLnBrk="1" hangingPunct="1"/>
            <a:r>
              <a:rPr lang="en-US" altLang="zh-TW" sz="2000" dirty="0"/>
              <a:t>Nuclear power plant</a:t>
            </a:r>
            <a:endParaRPr lang="en-US" altLang="zh-TW" sz="2000" dirty="0"/>
          </a:p>
          <a:p>
            <a:pPr eaLnBrk="1" hangingPunct="1"/>
            <a:r>
              <a:rPr lang="en-US" altLang="zh-TW" sz="2000" dirty="0"/>
              <a:t>Two protocol which support real-time communication in sensor network:</a:t>
            </a:r>
            <a:endParaRPr lang="en-US" altLang="zh-TW" sz="2000" dirty="0"/>
          </a:p>
          <a:p>
            <a:pPr lvl="1" eaLnBrk="1" hangingPunct="1"/>
            <a:r>
              <a:rPr lang="en-US" altLang="zh-TW" sz="1800" dirty="0"/>
              <a:t>SPEED</a:t>
            </a:r>
            <a:endParaRPr lang="en-US" altLang="zh-TW" sz="1800" dirty="0"/>
          </a:p>
          <a:p>
            <a:pPr lvl="1" eaLnBrk="1" hangingPunct="1"/>
            <a:r>
              <a:rPr lang="en-US" altLang="zh-TW" sz="1800" dirty="0"/>
              <a:t>RAP</a:t>
            </a:r>
            <a:endParaRPr lang="en-US" altLang="zh-TW" sz="1800" dirty="0"/>
          </a:p>
        </p:txBody>
      </p:sp>
    </p:spTree>
  </p:cSld>
  <p:clrMapOvr>
    <a:masterClrMapping/>
  </p:clrMapOvr>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41478</Words>
  <Application>WPS Presentation</Application>
  <PresentationFormat/>
  <Paragraphs>882</Paragraphs>
  <Slides>101</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37</vt:i4>
      </vt:variant>
      <vt:variant>
        <vt:lpstr>幻灯片标题</vt:lpstr>
      </vt:variant>
      <vt:variant>
        <vt:i4>101</vt:i4>
      </vt:variant>
    </vt:vector>
  </HeadingPairs>
  <TitlesOfParts>
    <vt:vector size="149" baseType="lpstr">
      <vt:lpstr>Arial</vt:lpstr>
      <vt:lpstr>SimSun</vt:lpstr>
      <vt:lpstr>Wingdings</vt:lpstr>
      <vt:lpstr>PMingLiU</vt:lpstr>
      <vt:lpstr>標楷體</vt:lpstr>
      <vt:lpstr>MingLiU-ExtB</vt:lpstr>
      <vt:lpstr>Microsoft YaHei</vt:lpstr>
      <vt:lpstr>Arial Unicode MS</vt:lpstr>
      <vt:lpstr>PMingLiU</vt:lpstr>
      <vt:lpstr>Segoe Print</vt:lpstr>
      <vt:lpstr>預設簡報設計</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 Wireless Sensor Networks</dc:title>
  <dc:creator>kof</dc:creator>
  <cp:lastModifiedBy>Gaurang</cp:lastModifiedBy>
  <cp:revision>42</cp:revision>
  <dcterms:created xsi:type="dcterms:W3CDTF">2005-05-02T20:47:22Z</dcterms:created>
  <dcterms:modified xsi:type="dcterms:W3CDTF">2020-02-18T04:48:33Z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1033-11.2.0.8339</vt:lpwstr>
  </property>
</Properties>
</file>